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8"/>
  </p:notesMasterIdLst>
  <p:sldIdLst>
    <p:sldId id="256" r:id="rId2"/>
    <p:sldId id="257" r:id="rId3"/>
    <p:sldId id="281" r:id="rId4"/>
    <p:sldId id="268" r:id="rId5"/>
    <p:sldId id="280" r:id="rId6"/>
    <p:sldId id="271" r:id="rId7"/>
    <p:sldId id="270" r:id="rId8"/>
    <p:sldId id="282" r:id="rId9"/>
    <p:sldId id="272" r:id="rId10"/>
    <p:sldId id="273" r:id="rId11"/>
    <p:sldId id="274" r:id="rId12"/>
    <p:sldId id="275" r:id="rId13"/>
    <p:sldId id="276" r:id="rId14"/>
    <p:sldId id="277" r:id="rId15"/>
    <p:sldId id="279" r:id="rId16"/>
    <p:sldId id="278" r:id="rId1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589F"/>
    <a:srgbClr val="C64E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8" autoAdjust="0"/>
  </p:normalViewPr>
  <p:slideViewPr>
    <p:cSldViewPr>
      <p:cViewPr>
        <p:scale>
          <a:sx n="100" d="100"/>
          <a:sy n="100" d="100"/>
        </p:scale>
        <p:origin x="19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A9D5EE-1626-491F-8C97-F9AAE999E368}" type="datetimeFigureOut">
              <a:rPr lang="cs-CZ" smtClean="0"/>
              <a:t>18.10.2013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EC8C78-DF49-45FE-BE01-7E2F8934959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6723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t>18.10.2013</a:t>
            </a:fld>
            <a:endParaRPr lang="cs-CZ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t>‹#›</a:t>
            </a:fld>
            <a:endParaRPr lang="cs-C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t>18.10.2013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t>18.10.2013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t>‹#›</a:t>
            </a:fld>
            <a:endParaRPr lang="cs-CZ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t>18.10.2013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t>‹#›</a:t>
            </a:fld>
            <a:endParaRPr lang="cs-CZ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t>18.10.2013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t>18.10.2013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t>18.10.2013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t>18.10.2013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t>18.10.2013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t>18.10.2013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t>18.10.2013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11A028F-A224-44FC-BA6A-7C9CF612B19E}" type="datetimeFigureOut">
              <a:rPr lang="cs-CZ" smtClean="0"/>
              <a:t>18.10.2013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82F37B5-9D8F-4478-B99B-EE445DBCB90C}" type="slidenum">
              <a:rPr lang="cs-CZ" smtClean="0"/>
              <a:t>‹#›</a:t>
            </a:fld>
            <a:endParaRPr lang="cs-CZ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39552" y="2204864"/>
            <a:ext cx="7772400" cy="1872208"/>
          </a:xfrm>
        </p:spPr>
        <p:txBody>
          <a:bodyPr/>
          <a:lstStyle/>
          <a:p>
            <a:pPr algn="l"/>
            <a:r>
              <a:rPr lang="cs-CZ" sz="6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</a:t>
            </a:r>
            <a:r>
              <a:rPr lang="cs-CZ" sz="6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Model</a:t>
            </a:r>
            <a:endParaRPr lang="cs-CZ" sz="6000" b="1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88640"/>
            <a:ext cx="356235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794970"/>
            <a:ext cx="1285875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242" y="5469572"/>
            <a:ext cx="1344150" cy="864096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755576" y="476672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100" dirty="0">
                <a:solidFill>
                  <a:schemeClr val="tx1">
                    <a:tint val="7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EU Lifelong Learning Programme, KA4 </a:t>
            </a:r>
            <a:r>
              <a:rPr lang="lv-LV" sz="1100" dirty="0" smtClean="0">
                <a:solidFill>
                  <a:schemeClr val="tx1">
                    <a:tint val="7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project</a:t>
            </a:r>
            <a:endParaRPr lang="cs-CZ" sz="1100" dirty="0" smtClean="0">
              <a:solidFill>
                <a:schemeClr val="tx1">
                  <a:tint val="7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r>
              <a:rPr lang="lv-LV" sz="1100" dirty="0">
                <a:solidFill>
                  <a:schemeClr val="tx1">
                    <a:tint val="7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531194-LLP-2012-LV-KA4-KA4MP</a:t>
            </a:r>
            <a:endParaRPr lang="en-US" sz="1100" dirty="0">
              <a:solidFill>
                <a:schemeClr val="tx1">
                  <a:tint val="7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endParaRPr lang="cs-CZ" sz="1400" dirty="0">
              <a:solidFill>
                <a:schemeClr val="tx1">
                  <a:tint val="7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07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907504"/>
          </a:xfrm>
        </p:spPr>
        <p:txBody>
          <a:bodyPr>
            <a:normAutofit/>
          </a:bodyPr>
          <a:lstStyle/>
          <a:p>
            <a:pPr algn="l"/>
            <a:r>
              <a:rPr lang="cs-CZ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Model</a:t>
            </a:r>
            <a:endParaRPr lang="cs-CZ" sz="40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idx="1"/>
          </p:nvPr>
        </p:nvSpPr>
        <p:spPr>
          <a:xfrm>
            <a:off x="891852" y="1628800"/>
            <a:ext cx="4040188" cy="432048"/>
          </a:xfrm>
        </p:spPr>
        <p:txBody>
          <a:bodyPr/>
          <a:lstStyle/>
          <a:p>
            <a:pPr algn="l"/>
            <a:r>
              <a:rPr lang="cs-CZ" sz="1900" b="1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Objective</a:t>
            </a:r>
            <a:endParaRPr lang="cs-CZ" sz="1900" b="1" dirty="0">
              <a:solidFill>
                <a:srgbClr val="00B0F0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827584" y="3068960"/>
            <a:ext cx="7560840" cy="2160240"/>
          </a:xfrm>
        </p:spPr>
        <p:txBody>
          <a:bodyPr>
            <a:normAutofit lnSpcReduction="10000"/>
          </a:bodyPr>
          <a:lstStyle/>
          <a:p>
            <a:pPr algn="l"/>
            <a:r>
              <a:rPr lang="cs-CZ" sz="1900" b="1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Model </a:t>
            </a:r>
            <a:r>
              <a:rPr lang="cs-CZ" sz="1900" b="1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Draft</a:t>
            </a:r>
            <a:endParaRPr lang="cs-CZ" sz="1900" b="1" dirty="0">
              <a:solidFill>
                <a:schemeClr val="tx2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endParaRPr lang="cs-CZ" sz="19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1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</a:t>
            </a:r>
            <a:r>
              <a:rPr lang="cs-CZ" sz="1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rafted</a:t>
            </a:r>
            <a:r>
              <a:rPr lang="cs-CZ" sz="1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by </a:t>
            </a:r>
            <a:r>
              <a:rPr lang="en-US" sz="1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the NTK</a:t>
            </a:r>
            <a:r>
              <a:rPr lang="cs-CZ" sz="1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team </a:t>
            </a:r>
            <a:r>
              <a:rPr lang="cs-CZ" sz="1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with</a:t>
            </a:r>
            <a:r>
              <a:rPr lang="cs-CZ" sz="1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contribution</a:t>
            </a:r>
            <a:r>
              <a:rPr lang="en-US" sz="1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</a:t>
            </a:r>
            <a:r>
              <a:rPr lang="cs-CZ" sz="1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from</a:t>
            </a:r>
            <a:r>
              <a:rPr lang="cs-CZ" sz="1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partners</a:t>
            </a:r>
            <a:endParaRPr lang="cs-CZ" sz="19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B</a:t>
            </a:r>
            <a:r>
              <a:rPr lang="cs-CZ" sz="1900" dirty="0" err="1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ased</a:t>
            </a:r>
            <a:r>
              <a:rPr lang="cs-CZ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on </a:t>
            </a:r>
            <a:r>
              <a:rPr lang="cs-CZ" sz="1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findings</a:t>
            </a:r>
            <a:r>
              <a:rPr lang="cs-CZ" sz="1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of</a:t>
            </a:r>
            <a:r>
              <a:rPr lang="cs-CZ" sz="1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NAR – </a:t>
            </a:r>
            <a:r>
              <a:rPr lang="cs-CZ" sz="1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Need</a:t>
            </a:r>
            <a:r>
              <a:rPr lang="cs-CZ" sz="1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Analyses</a:t>
            </a:r>
            <a:r>
              <a:rPr lang="cs-CZ" sz="1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en-US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and Research r</a:t>
            </a:r>
            <a:r>
              <a:rPr lang="cs-CZ" sz="1900" dirty="0" err="1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eport</a:t>
            </a:r>
            <a:r>
              <a:rPr lang="cs-CZ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in </a:t>
            </a:r>
            <a:r>
              <a:rPr lang="cs-CZ" sz="1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libraries</a:t>
            </a:r>
            <a:endParaRPr lang="cs-CZ" sz="19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n-US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I</a:t>
            </a:r>
            <a:r>
              <a:rPr lang="cs-CZ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 </a:t>
            </a:r>
            <a:r>
              <a:rPr lang="cs-CZ" sz="1900" dirty="0" err="1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dynamic</a:t>
            </a:r>
            <a:r>
              <a:rPr lang="en-US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;</a:t>
            </a:r>
            <a:r>
              <a:rPr lang="cs-CZ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will</a:t>
            </a:r>
            <a:r>
              <a:rPr lang="cs-CZ" sz="1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include</a:t>
            </a:r>
            <a:r>
              <a:rPr lang="cs-CZ" sz="1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recommendations</a:t>
            </a:r>
            <a:r>
              <a:rPr lang="cs-CZ" sz="1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and </a:t>
            </a:r>
            <a:r>
              <a:rPr lang="cs-CZ" sz="1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conclusions</a:t>
            </a:r>
            <a:r>
              <a:rPr lang="cs-CZ" sz="1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from</a:t>
            </a:r>
            <a:r>
              <a:rPr lang="cs-CZ" sz="1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this</a:t>
            </a:r>
            <a:r>
              <a:rPr lang="cs-CZ" sz="1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workshop</a:t>
            </a:r>
            <a:endParaRPr lang="cs-CZ" sz="19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Zástupný symbol pro obsah 1"/>
          <p:cNvSpPr>
            <a:spLocks noGrp="1"/>
          </p:cNvSpPr>
          <p:nvPr>
            <p:ph sz="quarter" idx="13"/>
          </p:nvPr>
        </p:nvSpPr>
        <p:spPr>
          <a:xfrm>
            <a:off x="817240" y="2060848"/>
            <a:ext cx="7931224" cy="100012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To </a:t>
            </a:r>
            <a:r>
              <a:rPr lang="en-US" sz="1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develop an effective and sustainable model </a:t>
            </a:r>
            <a:r>
              <a:rPr lang="en-US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for dissemination </a:t>
            </a:r>
            <a:r>
              <a:rPr lang="en-US" sz="1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and exploitation </a:t>
            </a:r>
            <a:r>
              <a:rPr lang="en-US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of </a:t>
            </a:r>
            <a:r>
              <a:rPr lang="cs-CZ" sz="1900" b="1" dirty="0" err="1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lifelong</a:t>
            </a:r>
            <a:r>
              <a:rPr lang="cs-CZ" sz="1900" b="1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b="1" dirty="0" err="1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learning</a:t>
            </a:r>
            <a:r>
              <a:rPr lang="cs-CZ" sz="1900" b="1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b="1" dirty="0" err="1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project</a:t>
            </a:r>
            <a:r>
              <a:rPr lang="cs-CZ" sz="1900" b="1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en-US" sz="1900" b="1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results</a:t>
            </a:r>
            <a:r>
              <a:rPr lang="en-US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en-US" sz="1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via </a:t>
            </a:r>
            <a:r>
              <a:rPr lang="en-US" sz="1900" b="1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libraries</a:t>
            </a:r>
            <a:endParaRPr lang="cs-CZ" sz="1900" b="1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endParaRPr lang="cs-CZ" sz="2000" b="1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72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907504"/>
          </a:xfrm>
        </p:spPr>
        <p:txBody>
          <a:bodyPr>
            <a:normAutofit/>
          </a:bodyPr>
          <a:lstStyle/>
          <a:p>
            <a:pPr algn="l"/>
            <a:r>
              <a:rPr lang="cs-CZ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</a:t>
            </a:r>
            <a:r>
              <a:rPr lang="cs-CZ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Model</a:t>
            </a:r>
            <a:endParaRPr lang="cs-CZ" sz="40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323528" y="1484784"/>
            <a:ext cx="8568952" cy="5184576"/>
          </a:xfrm>
        </p:spPr>
        <p:txBody>
          <a:bodyPr>
            <a:normAutofit fontScale="85000" lnSpcReduction="10000"/>
          </a:bodyPr>
          <a:lstStyle/>
          <a:p>
            <a:pPr algn="l"/>
            <a:endParaRPr lang="cs-CZ" dirty="0">
              <a:latin typeface="Univers Com 55" panose="020B0603020202020204" pitchFamily="34" charset="-18"/>
            </a:endParaRPr>
          </a:p>
          <a:p>
            <a:pPr algn="l"/>
            <a:r>
              <a:rPr lang="cs-CZ" sz="3400" b="1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Model </a:t>
            </a:r>
            <a:r>
              <a:rPr lang="cs-CZ" sz="3400" b="1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proposes</a:t>
            </a:r>
            <a:r>
              <a:rPr lang="cs-CZ" sz="3400" b="1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:</a:t>
            </a:r>
          </a:p>
          <a:p>
            <a:pPr algn="l"/>
            <a:endParaRPr lang="cs-CZ" sz="3100" dirty="0" smtClean="0"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cs-CZ" sz="3200" b="1" dirty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WHAT</a:t>
            </a:r>
            <a:r>
              <a:rPr lang="cs-CZ" sz="3100" dirty="0" smtClean="0"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6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is dissemination </a:t>
            </a:r>
            <a:r>
              <a:rPr lang="cs-CZ" sz="26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and </a:t>
            </a:r>
            <a:r>
              <a:rPr lang="cs-CZ" sz="26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what </a:t>
            </a:r>
            <a:r>
              <a:rPr lang="cs-CZ" sz="26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to</a:t>
            </a:r>
            <a:r>
              <a:rPr lang="en-US" sz="26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6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disseminate </a:t>
            </a:r>
            <a:r>
              <a:rPr lang="cs-CZ" sz="26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– LLP results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cs-CZ" sz="31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cs-CZ" sz="3100" b="1" dirty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WHO</a:t>
            </a:r>
            <a:r>
              <a:rPr lang="cs-CZ" sz="3100" dirty="0" smtClean="0"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6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participates – actors, </a:t>
            </a:r>
            <a:r>
              <a:rPr lang="cs-CZ" sz="26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targets</a:t>
            </a:r>
            <a:endParaRPr lang="en-US" sz="26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600" b="1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cs-CZ" sz="2700" b="1" dirty="0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WHY</a:t>
            </a:r>
            <a:r>
              <a:rPr lang="cs-CZ" sz="2700" dirty="0" smtClean="0"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600" b="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cooperate – benefits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cs-CZ" sz="31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cs-CZ" sz="3100" b="1" dirty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HOW</a:t>
            </a:r>
            <a:r>
              <a:rPr lang="cs-CZ" sz="3100" dirty="0" smtClean="0"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6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to do </a:t>
            </a:r>
            <a:r>
              <a:rPr lang="cs-CZ" sz="26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it</a:t>
            </a:r>
            <a:r>
              <a:rPr lang="cs-CZ" sz="3100" dirty="0" smtClean="0"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	</a:t>
            </a:r>
            <a:r>
              <a:rPr lang="cs-CZ" sz="31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- </a:t>
            </a:r>
            <a:r>
              <a:rPr lang="cs-CZ" sz="26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tools</a:t>
            </a:r>
            <a:r>
              <a:rPr lang="cs-CZ" sz="26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and </a:t>
            </a:r>
            <a:r>
              <a:rPr lang="cs-CZ" sz="26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action</a:t>
            </a:r>
            <a:endParaRPr lang="cs-CZ" sz="26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1371600" lvl="8"/>
            <a:r>
              <a:rPr lang="cs-CZ" sz="2600" b="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		</a:t>
            </a:r>
            <a:r>
              <a:rPr lang="cs-CZ" sz="2600" b="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- </a:t>
            </a:r>
            <a:r>
              <a:rPr lang="cs-CZ" sz="2600" b="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skills </a:t>
            </a:r>
            <a:r>
              <a:rPr lang="cs-CZ" sz="2600" b="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and </a:t>
            </a:r>
            <a:r>
              <a:rPr lang="cs-CZ" sz="2600" b="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knowledge</a:t>
            </a:r>
            <a:endParaRPr lang="en-US" sz="2600" b="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lvl="8" indent="-457200">
              <a:buFont typeface="Arial" panose="020B0604020202020204" pitchFamily="34" charset="0"/>
              <a:buChar char="•"/>
            </a:pPr>
            <a:r>
              <a:rPr lang="cs-CZ" sz="3000" dirty="0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EXAMPLES</a:t>
            </a:r>
            <a:r>
              <a:rPr lang="cs-CZ" sz="3000" dirty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BEST </a:t>
            </a:r>
            <a:r>
              <a:rPr lang="cs-CZ" sz="3000" dirty="0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PRACTICES</a:t>
            </a:r>
            <a:endParaRPr lang="cs-CZ" sz="3000" dirty="0">
              <a:solidFill>
                <a:srgbClr val="00B0F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969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Výbuch 1 13"/>
          <p:cNvSpPr/>
          <p:nvPr/>
        </p:nvSpPr>
        <p:spPr>
          <a:xfrm>
            <a:off x="5940152" y="227687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907504"/>
          </a:xfrm>
        </p:spPr>
        <p:txBody>
          <a:bodyPr>
            <a:normAutofit/>
          </a:bodyPr>
          <a:lstStyle/>
          <a:p>
            <a:pPr algn="l"/>
            <a:r>
              <a:rPr lang="cs-CZ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</a:t>
            </a:r>
            <a:r>
              <a:rPr lang="cs-CZ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Model</a:t>
            </a:r>
            <a:endParaRPr lang="cs-CZ" sz="40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467544" y="1844825"/>
            <a:ext cx="7344816" cy="4392487"/>
          </a:xfrm>
        </p:spPr>
        <p:txBody>
          <a:bodyPr>
            <a:normAutofit fontScale="70000" lnSpcReduction="20000"/>
          </a:bodyPr>
          <a:lstStyle/>
          <a:p>
            <a:pPr algn="l"/>
            <a:endParaRPr lang="cs-CZ" sz="2100" b="1" dirty="0" smtClean="0">
              <a:latin typeface="Univers Com 55" panose="020B0603020202020204" pitchFamily="34" charset="-18"/>
            </a:endParaRPr>
          </a:p>
          <a:p>
            <a:pPr algn="l"/>
            <a:endParaRPr lang="cs-CZ" dirty="0" smtClean="0">
              <a:latin typeface="Univers Com 55" panose="020B0603020202020204" pitchFamily="34" charset="-18"/>
            </a:endParaRPr>
          </a:p>
          <a:p>
            <a:pPr lvl="1"/>
            <a:r>
              <a:rPr lang="cs-CZ" sz="29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Chapter</a:t>
            </a:r>
            <a:r>
              <a:rPr lang="cs-CZ" sz="2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1 </a:t>
            </a:r>
            <a:r>
              <a:rPr lang="cs-CZ" sz="2900" dirty="0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LLP </a:t>
            </a:r>
            <a:r>
              <a:rPr lang="cs-CZ" sz="2900" dirty="0" err="1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results</a:t>
            </a:r>
            <a:endParaRPr lang="cs-CZ" sz="2900" dirty="0" smtClean="0">
              <a:solidFill>
                <a:srgbClr val="00B0F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Chapter</a:t>
            </a:r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2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Actors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and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target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groups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Chapter</a:t>
            </a:r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3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Benefits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of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cooperation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cs-CZ" sz="2900" b="0" dirty="0" err="1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establishing</a:t>
            </a:r>
            <a:endParaRPr lang="cs-CZ" sz="2900" b="0" dirty="0" smtClean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		</a:t>
            </a:r>
            <a:r>
              <a:rPr lang="cs-CZ" sz="2900" b="0" dirty="0" err="1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partnership</a:t>
            </a:r>
            <a:r>
              <a:rPr lang="en-US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Chapter</a:t>
            </a:r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4 </a:t>
            </a:r>
            <a:r>
              <a:rPr lang="cs-CZ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</a:t>
            </a:r>
            <a:r>
              <a:rPr lang="lv-LV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ools </a:t>
            </a:r>
            <a:r>
              <a:rPr lang="cs-CZ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and </a:t>
            </a:r>
            <a:r>
              <a:rPr lang="cs-CZ" sz="2900" b="0" dirty="0" err="1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action</a:t>
            </a:r>
            <a:endParaRPr lang="cs-CZ" sz="2900" b="0" dirty="0" smtClean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Chapter</a:t>
            </a:r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5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Knowledge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and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skills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training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Glossary</a:t>
            </a:r>
            <a:endParaRPr lang="cs-CZ" sz="29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1371600" lvl="8"/>
            <a:endParaRPr lang="cs-CZ" sz="3100" b="0" dirty="0"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algn="l"/>
            <a:endParaRPr lang="cs-CZ" dirty="0">
              <a:latin typeface="Univers Com 55" panose="020B0603020202020204" pitchFamily="34" charset="-18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6084168" y="2575937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WHO</a:t>
            </a:r>
            <a:endParaRPr lang="en-US" sz="1200">
              <a:latin typeface="Univers Com 55" panose="020B0603020202020204" pitchFamily="34" charset="-18"/>
            </a:endParaRPr>
          </a:p>
        </p:txBody>
      </p:sp>
      <p:sp>
        <p:nvSpPr>
          <p:cNvPr id="15" name="Výbuch 1 14"/>
          <p:cNvSpPr/>
          <p:nvPr/>
        </p:nvSpPr>
        <p:spPr>
          <a:xfrm>
            <a:off x="7236296" y="2996952"/>
            <a:ext cx="944488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7380312" y="3284984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WHY</a:t>
            </a:r>
            <a:endParaRPr lang="en-US" sz="1200">
              <a:latin typeface="Univers Com 55" panose="020B0603020202020204" pitchFamily="34" charset="-18"/>
            </a:endParaRPr>
          </a:p>
        </p:txBody>
      </p:sp>
      <p:sp>
        <p:nvSpPr>
          <p:cNvPr id="16" name="Výbuch 1 15"/>
          <p:cNvSpPr/>
          <p:nvPr/>
        </p:nvSpPr>
        <p:spPr>
          <a:xfrm>
            <a:off x="6012160" y="3789040"/>
            <a:ext cx="1232520" cy="1224136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6300192" y="4232121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HOW</a:t>
            </a:r>
            <a:endParaRPr lang="en-US" sz="1200">
              <a:latin typeface="Univers Com 55" panose="020B0603020202020204" pitchFamily="34" charset="-18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4211960" y="1577574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4283968" y="1844824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WHAT</a:t>
            </a:r>
            <a:endParaRPr lang="en-US" sz="1200" b="1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151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043608" y="533457"/>
            <a:ext cx="8229600" cy="1224137"/>
          </a:xfrm>
        </p:spPr>
        <p:txBody>
          <a:bodyPr>
            <a:normAutofit/>
          </a:bodyPr>
          <a:lstStyle/>
          <a:p>
            <a:pPr algn="l">
              <a:lnSpc>
                <a:spcPts val="3500"/>
              </a:lnSpc>
            </a:pP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Model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specifies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project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results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to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be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disseminated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–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Chapter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1</a:t>
            </a:r>
            <a:endParaRPr lang="cs-CZ" sz="24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899592" y="1700808"/>
            <a:ext cx="7632848" cy="720080"/>
          </a:xfrm>
        </p:spPr>
        <p:txBody>
          <a:bodyPr>
            <a:noAutofit/>
          </a:bodyPr>
          <a:lstStyle/>
          <a:p>
            <a:pPr marL="108000" lvl="1"/>
            <a:r>
              <a:rPr lang="cs-CZ" sz="1900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To </a:t>
            </a:r>
            <a:r>
              <a:rPr lang="cs-CZ" sz="1900" dirty="0" err="1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comprehend</a:t>
            </a:r>
            <a:r>
              <a:rPr lang="cs-CZ" sz="1900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dirty="0" err="1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the</a:t>
            </a:r>
            <a:r>
              <a:rPr lang="cs-CZ" sz="1900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dirty="0" err="1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wide</a:t>
            </a:r>
            <a:r>
              <a:rPr lang="cs-CZ" sz="1900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dirty="0" err="1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range</a:t>
            </a:r>
            <a:r>
              <a:rPr lang="cs-CZ" sz="1900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dirty="0" err="1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of</a:t>
            </a:r>
            <a:r>
              <a:rPr lang="cs-CZ" sz="1900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LLP </a:t>
            </a:r>
            <a:r>
              <a:rPr lang="cs-CZ" sz="19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results</a:t>
            </a:r>
            <a:r>
              <a:rPr lang="en-US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</a:t>
            </a:r>
            <a:r>
              <a:rPr lang="cs-CZ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dirty="0" err="1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it</a:t>
            </a:r>
            <a:r>
              <a:rPr lang="cs-CZ" sz="1900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en-US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is useful </a:t>
            </a:r>
            <a:r>
              <a:rPr lang="cs-CZ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to </a:t>
            </a:r>
            <a:r>
              <a:rPr lang="cs-CZ" sz="1900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sort </a:t>
            </a:r>
            <a:r>
              <a:rPr lang="cs-CZ" sz="1900" dirty="0" err="1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them</a:t>
            </a:r>
            <a:r>
              <a:rPr lang="cs-CZ" sz="1900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by </a:t>
            </a:r>
            <a:r>
              <a:rPr lang="en-US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goals</a:t>
            </a:r>
            <a:r>
              <a:rPr lang="cs-CZ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cs-CZ" sz="19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form</a:t>
            </a:r>
            <a:r>
              <a:rPr lang="en-US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at</a:t>
            </a:r>
            <a:r>
              <a:rPr lang="cs-CZ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</a:t>
            </a:r>
            <a:r>
              <a:rPr lang="en-US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</a:t>
            </a:r>
            <a:r>
              <a:rPr lang="cs-CZ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and </a:t>
            </a:r>
            <a:r>
              <a:rPr lang="cs-CZ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audience</a:t>
            </a:r>
            <a:r>
              <a:rPr lang="en-US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</a:t>
            </a:r>
            <a:endParaRPr lang="cs-CZ" sz="1900" b="0" dirty="0" smtClean="0">
              <a:solidFill>
                <a:srgbClr val="00B0F0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107504" y="1145526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323528" y="1423809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WHAT</a:t>
            </a:r>
            <a:endParaRPr lang="en-US" sz="1200" b="1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5868144" y="5068341"/>
            <a:ext cx="23042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Example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: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National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Library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of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Latvia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uses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network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of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libraries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to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promote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and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disseminate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project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results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–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books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booklets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,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seminars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,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lectures</a:t>
            </a:r>
            <a:endParaRPr lang="cs-CZ" sz="1200" b="1" dirty="0" smtClean="0">
              <a:solidFill>
                <a:schemeClr val="bg1"/>
              </a:solidFill>
              <a:latin typeface="Univers Com 55" panose="020B0603020202020204" pitchFamily="34" charset="-18"/>
            </a:endParaRPr>
          </a:p>
          <a:p>
            <a:endParaRPr lang="en-US" sz="1200" b="1" dirty="0">
              <a:solidFill>
                <a:schemeClr val="bg1"/>
              </a:solidFill>
              <a:latin typeface="Univers Com 55" panose="020B0603020202020204" pitchFamily="34" charset="-18"/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797320"/>
              </p:ext>
            </p:extLst>
          </p:nvPr>
        </p:nvGraphicFramePr>
        <p:xfrm>
          <a:off x="395536" y="2457440"/>
          <a:ext cx="7956000" cy="3642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2000"/>
                <a:gridCol w="2652000"/>
                <a:gridCol w="2652000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LLP </a:t>
                      </a:r>
                      <a:r>
                        <a:rPr lang="cs-CZ" sz="140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results</a:t>
                      </a:r>
                      <a:r>
                        <a:rPr lang="cs-CZ" sz="1400" dirty="0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by 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goals</a:t>
                      </a:r>
                      <a:endParaRPr lang="cs-CZ" sz="1400" dirty="0" smtClean="0">
                        <a:solidFill>
                          <a:schemeClr val="bg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kern="1200" dirty="0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LLP </a:t>
                      </a:r>
                      <a:r>
                        <a:rPr lang="cs-CZ" sz="1400" b="1" kern="120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results</a:t>
                      </a:r>
                      <a:r>
                        <a:rPr lang="cs-CZ" sz="1400" b="1" kern="1200" dirty="0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by </a:t>
                      </a:r>
                      <a:r>
                        <a:rPr lang="cs-CZ" sz="1400" b="1" kern="120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form</a:t>
                      </a:r>
                      <a:r>
                        <a:rPr lang="en-US" sz="1400" b="1" kern="1200" dirty="0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at</a:t>
                      </a:r>
                      <a:r>
                        <a:rPr lang="cs-CZ" sz="1400" b="1" kern="1200" dirty="0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kern="1200" dirty="0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LLP </a:t>
                      </a:r>
                      <a:r>
                        <a:rPr lang="cs-CZ" sz="1400" b="1" kern="1200" dirty="0" err="1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results</a:t>
                      </a:r>
                      <a:r>
                        <a:rPr lang="cs-CZ" sz="1400" b="1" kern="1200" dirty="0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by audience</a:t>
                      </a:r>
                      <a:r>
                        <a:rPr lang="en-US" sz="1400" b="1" kern="1200" dirty="0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</a:t>
                      </a:r>
                      <a:endParaRPr lang="cs-CZ" sz="1400" b="1" kern="1200" dirty="0" smtClean="0">
                        <a:solidFill>
                          <a:schemeClr val="bg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</a:t>
                      </a:r>
                      <a:r>
                        <a:rPr lang="cs-CZ" sz="1200" b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nformation</a:t>
                      </a:r>
                      <a:r>
                        <a:rPr lang="cs-CZ" sz="12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cs-CZ" sz="1200" b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about</a:t>
                      </a:r>
                      <a:r>
                        <a:rPr lang="cs-CZ" sz="12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the </a:t>
                      </a:r>
                      <a:r>
                        <a:rPr lang="cs-CZ" sz="1200" b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project</a:t>
                      </a:r>
                      <a:endParaRPr lang="cs-CZ" sz="1200" b="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200" b="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lvl="0"/>
                      <a:r>
                        <a:rPr lang="cs-CZ" sz="9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– </a:t>
                      </a:r>
                      <a:r>
                        <a:rPr lang="en-US" sz="9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</a:t>
                      </a:r>
                      <a:r>
                        <a:rPr lang="cs-CZ" sz="900" b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osters</a:t>
                      </a:r>
                      <a:r>
                        <a:rPr lang="cs-CZ" sz="9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</a:t>
                      </a:r>
                      <a:r>
                        <a:rPr lang="cs-CZ" sz="900" b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flyers</a:t>
                      </a:r>
                      <a:r>
                        <a:rPr lang="cs-CZ" sz="9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</a:t>
                      </a:r>
                      <a:r>
                        <a:rPr lang="cs-CZ" sz="900" b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leaflets</a:t>
                      </a:r>
                      <a:r>
                        <a:rPr lang="cs-CZ" sz="9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logos, </a:t>
                      </a:r>
                      <a:r>
                        <a:rPr lang="cs-CZ" sz="900" b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brochures</a:t>
                      </a:r>
                      <a:r>
                        <a:rPr lang="cs-CZ" sz="9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</a:t>
                      </a:r>
                      <a:r>
                        <a:rPr lang="cs-CZ" sz="900" b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websites</a:t>
                      </a:r>
                      <a:r>
                        <a:rPr lang="cs-CZ" sz="9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</a:t>
                      </a:r>
                      <a:r>
                        <a:rPr lang="cs-CZ" sz="900" b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videos</a:t>
                      </a:r>
                      <a:r>
                        <a:rPr lang="cs-CZ" sz="9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</a:t>
                      </a:r>
                      <a:r>
                        <a:rPr lang="cs-CZ" sz="900" b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social</a:t>
                      </a:r>
                      <a:r>
                        <a:rPr lang="cs-CZ" sz="9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cs-CZ" sz="900" b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networks</a:t>
                      </a:r>
                      <a:r>
                        <a:rPr lang="en-US" sz="9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</a:t>
                      </a:r>
                      <a:r>
                        <a:rPr lang="cs-CZ" sz="9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cs-CZ" sz="900" b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news</a:t>
                      </a:r>
                      <a:r>
                        <a:rPr lang="cs-CZ" sz="9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</a:t>
                      </a:r>
                      <a:r>
                        <a:rPr lang="cs-CZ" sz="900" b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press</a:t>
                      </a:r>
                      <a:r>
                        <a:rPr lang="en-US" sz="9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&amp;media</a:t>
                      </a:r>
                      <a:endParaRPr lang="cs-CZ" sz="900" b="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</a:t>
                      </a:r>
                      <a:r>
                        <a:rPr lang="cs-CZ" sz="12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ersonal</a:t>
                      </a: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- </a:t>
                      </a: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onsulting</a:t>
                      </a: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presentation</a:t>
                      </a: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seminars</a:t>
                      </a:r>
                      <a:endParaRPr lang="cs-CZ" sz="9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Verdana" pitchFamily="34" charset="0"/>
                        <a:buChar char="―"/>
                      </a:pPr>
                      <a:endParaRPr lang="cs-CZ" sz="9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342900" lvl="0" indent="-342900">
                        <a:buFont typeface="Verdana" pitchFamily="34" charset="0"/>
                        <a:buChar char="―"/>
                      </a:pP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Project beneficiaries</a:t>
                      </a: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and</a:t>
                      </a: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trainees</a:t>
                      </a:r>
                      <a:endParaRPr lang="cs-CZ" sz="9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342900" lvl="0" indent="-342900">
                        <a:buFont typeface="Verdana" pitchFamily="34" charset="0"/>
                        <a:buChar char="―"/>
                      </a:pP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Public</a:t>
                      </a:r>
                      <a:endParaRPr lang="cs-CZ" sz="9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342900" lvl="0" indent="-342900">
                        <a:buFont typeface="Verdana" pitchFamily="34" charset="0"/>
                        <a:buChar char="―"/>
                      </a:pP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Policy</a:t>
                      </a: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and </a:t>
                      </a:r>
                      <a:r>
                        <a:rPr lang="en-US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decisionmakers</a:t>
                      </a: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</a:t>
                      </a: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civil 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servants</a:t>
                      </a: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administrat</a:t>
                      </a: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o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rs</a:t>
                      </a:r>
                      <a:endParaRPr lang="cs-CZ" sz="9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342900" lvl="0" indent="-342900">
                        <a:buFont typeface="Verdana" pitchFamily="34" charset="0"/>
                        <a:buChar char="―"/>
                      </a:pPr>
                      <a:r>
                        <a:rPr lang="en-US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Proje</a:t>
                      </a: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</a:t>
                      </a: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 funders and partners</a:t>
                      </a:r>
                      <a:endParaRPr lang="cs-CZ" sz="9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Ke</a:t>
                      </a:r>
                      <a:r>
                        <a:rPr lang="cs-CZ" sz="12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y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project </a:t>
                      </a:r>
                      <a:r>
                        <a:rPr lang="en-US" sz="12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activit</a:t>
                      </a:r>
                      <a:r>
                        <a:rPr lang="cs-CZ" sz="12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ies</a:t>
                      </a: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– </a:t>
                      </a: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raining</a:t>
                      </a: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courses</a:t>
                      </a: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workbooks</a:t>
                      </a: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manuals</a:t>
                      </a: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meetings</a:t>
                      </a: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and 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seminars</a:t>
                      </a: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visual</a:t>
                      </a: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and 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learning</a:t>
                      </a: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platforms</a:t>
                      </a: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databases</a:t>
                      </a:r>
                      <a:endParaRPr lang="cs-CZ" sz="9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</a:t>
                      </a:r>
                      <a:r>
                        <a:rPr lang="cs-CZ" sz="12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hysical</a:t>
                      </a: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- 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printed</a:t>
                      </a: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materials</a:t>
                      </a:r>
                      <a:r>
                        <a:rPr lang="en-US" sz="900" b="0" kern="1200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(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e.g</a:t>
                      </a: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., 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brochures</a:t>
                      </a: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  <a:endParaRPr lang="cs-CZ" sz="9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</a:t>
                      </a:r>
                      <a:r>
                        <a:rPr lang="cs-CZ" sz="12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roject</a:t>
                      </a:r>
                      <a:r>
                        <a:rPr lang="cs-CZ" sz="12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cs-CZ" sz="12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outputs</a:t>
                      </a: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lvl="0"/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– </a:t>
                      </a: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F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inal</a:t>
                      </a: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reports</a:t>
                      </a: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</a:t>
                      </a: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tate</a:t>
                      </a: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-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of</a:t>
                      </a: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-the-</a:t>
                      </a: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art, 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evaluation</a:t>
                      </a: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</a:t>
                      </a: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and 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recommendation</a:t>
                      </a: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</a:t>
                      </a: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proposals</a:t>
                      </a: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for 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new</a:t>
                      </a: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projects</a:t>
                      </a:r>
                      <a:endParaRPr lang="cs-CZ" sz="9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</a:t>
                      </a:r>
                      <a:r>
                        <a:rPr lang="cs-CZ" sz="12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irtual</a:t>
                      </a: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lvl="0" algn="l"/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– </a:t>
                      </a: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lectronic</a:t>
                      </a: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newsletters</a:t>
                      </a: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banners</a:t>
                      </a: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web 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sites</a:t>
                      </a: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blogs</a:t>
                      </a: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social</a:t>
                      </a: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cs-CZ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networks</a:t>
                      </a:r>
                      <a:endParaRPr lang="cs-CZ" sz="9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800100" lvl="1" indent="-342900">
                        <a:buFont typeface="Arial" pitchFamily="34" charset="0"/>
                        <a:buChar char="•"/>
                      </a:pPr>
                      <a:endParaRPr lang="cs-CZ" b="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rdce 1"/>
          <p:cNvSpPr/>
          <p:nvPr/>
        </p:nvSpPr>
        <p:spPr>
          <a:xfrm>
            <a:off x="5436096" y="4221088"/>
            <a:ext cx="2808312" cy="2304256"/>
          </a:xfrm>
          <a:prstGeom prst="heart">
            <a:avLst/>
          </a:prstGeom>
          <a:solidFill>
            <a:srgbClr val="BC58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Univers Com 55" panose="020B0603020202020204" pitchFamily="34" charset="-18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5580112" y="4797152"/>
            <a:ext cx="280831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b="1" dirty="0" err="1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Example</a:t>
            </a:r>
            <a:r>
              <a:rPr lang="cs-CZ" sz="1100" b="1" dirty="0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: </a:t>
            </a:r>
            <a:r>
              <a:rPr lang="cs-CZ" sz="1100" b="1" dirty="0" err="1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National</a:t>
            </a:r>
            <a:r>
              <a:rPr lang="cs-CZ" sz="1100" b="1" dirty="0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100" b="1" dirty="0" err="1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Library</a:t>
            </a:r>
            <a:r>
              <a:rPr lang="cs-CZ" sz="1100" b="1" dirty="0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100" b="1" dirty="0" err="1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of</a:t>
            </a:r>
            <a:r>
              <a:rPr lang="cs-CZ" sz="1100" b="1" dirty="0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100" b="1" dirty="0" err="1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Latvia</a:t>
            </a:r>
            <a:r>
              <a:rPr lang="cs-CZ" sz="1100" b="1" dirty="0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100" b="1" dirty="0" err="1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uses</a:t>
            </a:r>
            <a:r>
              <a:rPr lang="cs-CZ" sz="1100" b="1" dirty="0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network </a:t>
            </a:r>
            <a:r>
              <a:rPr lang="cs-CZ" sz="1100" b="1" dirty="0" err="1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of</a:t>
            </a:r>
            <a:r>
              <a:rPr lang="cs-CZ" sz="1100" b="1" dirty="0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100" b="1" dirty="0" err="1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libraries</a:t>
            </a:r>
            <a:r>
              <a:rPr lang="cs-CZ" sz="1100" b="1" dirty="0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to </a:t>
            </a:r>
            <a:r>
              <a:rPr lang="cs-CZ" sz="1100" b="1" dirty="0" err="1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promote</a:t>
            </a:r>
            <a:r>
              <a:rPr lang="cs-CZ" sz="1100" b="1" dirty="0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and </a:t>
            </a:r>
            <a:r>
              <a:rPr lang="cs-CZ" sz="1100" b="1" dirty="0" err="1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disseminate</a:t>
            </a:r>
            <a:r>
              <a:rPr lang="cs-CZ" sz="1100" b="1" dirty="0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100" b="1" dirty="0" err="1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project</a:t>
            </a:r>
            <a:r>
              <a:rPr lang="cs-CZ" sz="1100" b="1" dirty="0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100" b="1" dirty="0" err="1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results</a:t>
            </a:r>
            <a:r>
              <a:rPr lang="cs-CZ" sz="1100" b="1" dirty="0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– </a:t>
            </a:r>
            <a:r>
              <a:rPr lang="cs-CZ" sz="1100" b="1" dirty="0" err="1" smtClean="0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books</a:t>
            </a:r>
            <a:r>
              <a:rPr lang="en-US" sz="1100" b="1" dirty="0" smtClean="0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</a:t>
            </a:r>
            <a:r>
              <a:rPr lang="cs-CZ" sz="1100" b="1" dirty="0" smtClean="0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100" b="1" dirty="0" err="1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booklets</a:t>
            </a:r>
            <a:r>
              <a:rPr lang="cs-CZ" sz="1100" b="1" dirty="0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cs-CZ" sz="1100" b="1" dirty="0" err="1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seminars</a:t>
            </a:r>
            <a:r>
              <a:rPr lang="cs-CZ" sz="1100" b="1" dirty="0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cs-CZ" sz="1100" b="1" dirty="0" err="1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lectures</a:t>
            </a:r>
            <a:endParaRPr lang="cs-CZ" sz="1100" b="1" dirty="0">
              <a:solidFill>
                <a:schemeClr val="bg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endParaRPr lang="en-US" dirty="0">
              <a:latin typeface="Univers Com 55" panose="020B0603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42249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Výbuch 1 13"/>
          <p:cNvSpPr/>
          <p:nvPr/>
        </p:nvSpPr>
        <p:spPr>
          <a:xfrm>
            <a:off x="6084168" y="227687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907504"/>
          </a:xfrm>
        </p:spPr>
        <p:txBody>
          <a:bodyPr>
            <a:normAutofit/>
          </a:bodyPr>
          <a:lstStyle/>
          <a:p>
            <a:pPr algn="l"/>
            <a:r>
              <a:rPr lang="cs-CZ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</a:t>
            </a:r>
            <a:r>
              <a:rPr lang="cs-CZ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Model</a:t>
            </a:r>
            <a:endParaRPr lang="cs-CZ" sz="40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467544" y="1844825"/>
            <a:ext cx="7992888" cy="4392487"/>
          </a:xfrm>
        </p:spPr>
        <p:txBody>
          <a:bodyPr>
            <a:normAutofit fontScale="70000" lnSpcReduction="20000"/>
          </a:bodyPr>
          <a:lstStyle/>
          <a:p>
            <a:pPr algn="l"/>
            <a:endParaRPr lang="cs-CZ" sz="2100" b="1" dirty="0" smtClean="0">
              <a:latin typeface="Univers Com 55" panose="020B0603020202020204" pitchFamily="34" charset="-18"/>
            </a:endParaRPr>
          </a:p>
          <a:p>
            <a:pPr algn="l"/>
            <a:endParaRPr lang="cs-CZ" dirty="0" smtClean="0">
              <a:latin typeface="Univers Com 55" panose="020B0603020202020204" pitchFamily="34" charset="-18"/>
            </a:endParaRPr>
          </a:p>
          <a:p>
            <a:pPr lvl="1"/>
            <a:r>
              <a:rPr lang="cs-CZ" sz="2900" dirty="0" err="1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Chapter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1 </a:t>
            </a:r>
            <a:r>
              <a:rPr lang="cs-CZ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LLP </a:t>
            </a:r>
            <a:r>
              <a:rPr lang="cs-CZ" sz="2900" b="0" dirty="0" err="1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results</a:t>
            </a:r>
            <a:endParaRPr lang="cs-CZ" sz="2900" b="0" dirty="0" smtClean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 err="1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Chapter</a:t>
            </a:r>
            <a:r>
              <a:rPr lang="cs-CZ" sz="2900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2 </a:t>
            </a:r>
            <a:r>
              <a:rPr lang="cs-CZ" sz="2900" dirty="0" err="1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Actors</a:t>
            </a:r>
            <a:r>
              <a:rPr lang="cs-CZ" sz="2900" dirty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and </a:t>
            </a:r>
            <a:r>
              <a:rPr lang="cs-CZ" sz="2900" dirty="0" err="1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target</a:t>
            </a:r>
            <a:r>
              <a:rPr lang="cs-CZ" sz="2900" dirty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dirty="0" err="1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groups</a:t>
            </a:r>
            <a:endParaRPr lang="cs-CZ" sz="2900" dirty="0">
              <a:solidFill>
                <a:srgbClr val="00B0F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Chapter</a:t>
            </a:r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3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Benefits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of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cooperation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cs-CZ" sz="2900" b="0" dirty="0" err="1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establishing</a:t>
            </a:r>
            <a:endParaRPr lang="cs-CZ" sz="2900" b="0" dirty="0" smtClean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		</a:t>
            </a:r>
            <a:r>
              <a:rPr lang="cs-CZ" sz="2900" b="0" dirty="0" err="1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partnership</a:t>
            </a:r>
            <a:r>
              <a:rPr lang="en-US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Chapter</a:t>
            </a:r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4 </a:t>
            </a:r>
            <a:r>
              <a:rPr lang="cs-CZ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</a:t>
            </a:r>
            <a:r>
              <a:rPr lang="lv-LV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ools </a:t>
            </a:r>
            <a:r>
              <a:rPr lang="cs-CZ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and a</a:t>
            </a:r>
            <a:r>
              <a:rPr lang="lv-LV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ction</a:t>
            </a:r>
            <a:endParaRPr lang="cs-CZ" sz="2900" b="0" dirty="0" smtClean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Chapter</a:t>
            </a:r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5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Knowledge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and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skills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training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Glossary</a:t>
            </a:r>
            <a:endParaRPr lang="cs-CZ" sz="29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1371600" lvl="8"/>
            <a:endParaRPr lang="cs-CZ" sz="3100" b="0" dirty="0"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algn="l"/>
            <a:endParaRPr lang="cs-CZ" dirty="0">
              <a:latin typeface="Univers Com 55" panose="020B0603020202020204" pitchFamily="34" charset="-18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6228184" y="2575937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WHO</a:t>
            </a:r>
            <a:endParaRPr lang="en-US" sz="1200">
              <a:latin typeface="Univers Com 55" panose="020B0603020202020204" pitchFamily="34" charset="-18"/>
            </a:endParaRPr>
          </a:p>
        </p:txBody>
      </p:sp>
      <p:sp>
        <p:nvSpPr>
          <p:cNvPr id="15" name="Výbuch 1 14"/>
          <p:cNvSpPr/>
          <p:nvPr/>
        </p:nvSpPr>
        <p:spPr>
          <a:xfrm>
            <a:off x="7236296" y="2996952"/>
            <a:ext cx="944488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7380312" y="3284984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WHY</a:t>
            </a:r>
            <a:endParaRPr lang="en-US" sz="1200">
              <a:latin typeface="Univers Com 55" panose="020B0603020202020204" pitchFamily="34" charset="-18"/>
            </a:endParaRPr>
          </a:p>
        </p:txBody>
      </p:sp>
      <p:sp>
        <p:nvSpPr>
          <p:cNvPr id="16" name="Výbuch 1 15"/>
          <p:cNvSpPr/>
          <p:nvPr/>
        </p:nvSpPr>
        <p:spPr>
          <a:xfrm>
            <a:off x="6012160" y="3789040"/>
            <a:ext cx="1232520" cy="1224136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6300192" y="4232121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HOW</a:t>
            </a:r>
            <a:endParaRPr lang="en-US" sz="1200">
              <a:latin typeface="Univers Com 55" panose="020B0603020202020204" pitchFamily="34" charset="-18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4355976" y="164958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4427984" y="1927865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WHAT</a:t>
            </a:r>
            <a:endParaRPr lang="en-US" sz="1200" b="1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084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115616" y="476672"/>
            <a:ext cx="7581528" cy="1224137"/>
          </a:xfrm>
        </p:spPr>
        <p:txBody>
          <a:bodyPr>
            <a:normAutofit/>
          </a:bodyPr>
          <a:lstStyle/>
          <a:p>
            <a:pPr algn="l">
              <a:lnSpc>
                <a:spcPts val="3500"/>
              </a:lnSpc>
            </a:pP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Model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defines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actors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and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target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groups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en-US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for 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LLP results 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dissemination</a:t>
            </a:r>
            <a:endParaRPr lang="cs-CZ" sz="24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611560" y="1628800"/>
            <a:ext cx="8208912" cy="4752528"/>
          </a:xfrm>
        </p:spPr>
        <p:txBody>
          <a:bodyPr>
            <a:normAutofit/>
          </a:bodyPr>
          <a:lstStyle/>
          <a:p>
            <a:pPr marL="0" lvl="1"/>
            <a:r>
              <a:rPr lang="cs-CZ" sz="19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The</a:t>
            </a:r>
            <a:r>
              <a:rPr lang="cs-CZ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main</a:t>
            </a:r>
            <a:r>
              <a:rPr lang="cs-CZ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actors</a:t>
            </a:r>
            <a:r>
              <a:rPr lang="cs-CZ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are l</a:t>
            </a:r>
            <a:r>
              <a:rPr lang="en-US" sz="1900" dirty="0" err="1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ibraries</a:t>
            </a:r>
            <a:r>
              <a:rPr lang="en-US" sz="1900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and LLP </a:t>
            </a:r>
            <a:r>
              <a:rPr lang="en-US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organizations</a:t>
            </a:r>
            <a:r>
              <a:rPr lang="cs-CZ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.</a:t>
            </a:r>
            <a:endParaRPr lang="cs-CZ" sz="1900" dirty="0">
              <a:solidFill>
                <a:srgbClr val="00B0F0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108000" lvl="1"/>
            <a:endParaRPr lang="cs-CZ" sz="1900" dirty="0" smtClean="0">
              <a:solidFill>
                <a:srgbClr val="00B0F0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r>
              <a:rPr lang="cs-CZ" sz="19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The</a:t>
            </a:r>
            <a:r>
              <a:rPr lang="cs-CZ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target</a:t>
            </a:r>
            <a:r>
              <a:rPr lang="cs-CZ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groups</a:t>
            </a:r>
            <a:r>
              <a:rPr lang="cs-CZ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include</a:t>
            </a:r>
            <a:r>
              <a:rPr lang="cs-CZ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:</a:t>
            </a:r>
          </a:p>
          <a:p>
            <a:pPr marL="285750" lvl="0" indent="-285750" algn="l">
              <a:buFont typeface="Arial" pitchFamily="34" charset="0"/>
              <a:buChar char="•"/>
            </a:pP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Library users</a:t>
            </a:r>
          </a:p>
          <a:p>
            <a:pPr marL="285750" lvl="0" indent="-285750" algn="l">
              <a:buFont typeface="Arial" pitchFamily="34" charset="0"/>
              <a:buChar char="•"/>
            </a:pP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Students</a:t>
            </a:r>
          </a:p>
          <a:p>
            <a:pPr marL="285750" lvl="0" indent="-285750" algn="l">
              <a:buFont typeface="Arial" pitchFamily="34" charset="0"/>
              <a:buChar char="•"/>
            </a:pP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Library professionals</a:t>
            </a:r>
          </a:p>
          <a:p>
            <a:pPr marL="285750" lvl="0" indent="-285750" algn="l">
              <a:buFont typeface="Arial" pitchFamily="34" charset="0"/>
              <a:buChar char="•"/>
            </a:pP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Participants of specific </a:t>
            </a:r>
            <a:r>
              <a:rPr lang="cs-CZ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LLP</a:t>
            </a: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events organized by libraries</a:t>
            </a:r>
          </a:p>
          <a:p>
            <a:pPr marL="285750" lvl="0" indent="-285750" algn="l">
              <a:buFont typeface="Arial" pitchFamily="34" charset="0"/>
              <a:buChar char="•"/>
            </a:pP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Users of lifelong learning services</a:t>
            </a:r>
          </a:p>
          <a:p>
            <a:pPr marL="285750" lvl="0" indent="-285750" algn="l">
              <a:buFont typeface="Arial" pitchFamily="34" charset="0"/>
              <a:buChar char="•"/>
            </a:pP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People in the labor market</a:t>
            </a:r>
          </a:p>
          <a:p>
            <a:pPr marL="285750" lvl="0" indent="-285750" algn="l">
              <a:buFont typeface="Arial" pitchFamily="34" charset="0"/>
              <a:buChar char="•"/>
            </a:pPr>
            <a:r>
              <a:rPr lang="en-US" sz="1300" dirty="0" err="1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Decisionmakers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Civil servants and officials</a:t>
            </a:r>
          </a:p>
          <a:p>
            <a:pPr marL="285750" lvl="0" indent="-285750" algn="l">
              <a:buFont typeface="Arial" pitchFamily="34" charset="0"/>
              <a:buChar char="•"/>
            </a:pP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Non-governmental organizations (</a:t>
            </a:r>
            <a:r>
              <a:rPr lang="cs-CZ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NGO</a:t>
            </a: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)</a:t>
            </a:r>
          </a:p>
          <a:p>
            <a:pPr marL="285750" lvl="0" indent="-285750" algn="l">
              <a:buFont typeface="Arial" pitchFamily="34" charset="0"/>
              <a:buChar char="•"/>
            </a:pP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Academics (teachers, lectors, trainers, researchers)</a:t>
            </a:r>
          </a:p>
          <a:p>
            <a:pPr marL="285750" lvl="0" indent="-285750" algn="l">
              <a:buFont typeface="Arial" pitchFamily="34" charset="0"/>
              <a:buChar char="•"/>
            </a:pP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Public (general public, users of </a:t>
            </a:r>
            <a:r>
              <a:rPr lang="cs-CZ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LLP</a:t>
            </a: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results)</a:t>
            </a:r>
          </a:p>
          <a:p>
            <a:pPr marL="285750" lvl="0" indent="-285750" algn="l">
              <a:buFont typeface="Arial" pitchFamily="34" charset="0"/>
              <a:buChar char="•"/>
            </a:pP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Media, </a:t>
            </a:r>
            <a:r>
              <a:rPr lang="cs-CZ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PR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Subjects providing consultancy and informational services related to all aspects of learning/education</a:t>
            </a:r>
          </a:p>
          <a:p>
            <a:pPr marL="285750" lvl="0" indent="-285750" algn="l">
              <a:buFont typeface="Arial" pitchFamily="34" charset="0"/>
              <a:buChar char="•"/>
            </a:pP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Research centers and subjects concerned with lifelong learning issues</a:t>
            </a:r>
          </a:p>
        </p:txBody>
      </p:sp>
      <p:sp>
        <p:nvSpPr>
          <p:cNvPr id="17" name="Výbuch 1 16"/>
          <p:cNvSpPr/>
          <p:nvPr/>
        </p:nvSpPr>
        <p:spPr>
          <a:xfrm>
            <a:off x="107504" y="1145526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251520" y="1423809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WHO</a:t>
            </a:r>
            <a:endParaRPr lang="en-US" sz="1200" b="1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405" y="2299731"/>
            <a:ext cx="3466595" cy="3600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78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115616" y="476672"/>
            <a:ext cx="7581528" cy="1224137"/>
          </a:xfrm>
        </p:spPr>
        <p:txBody>
          <a:bodyPr>
            <a:normAutofit/>
          </a:bodyPr>
          <a:lstStyle/>
          <a:p>
            <a:pPr algn="l">
              <a:lnSpc>
                <a:spcPts val="3500"/>
              </a:lnSpc>
            </a:pP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Model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defines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actors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and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target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groups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en-US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for 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LLP results 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dissemination</a:t>
            </a:r>
            <a:endParaRPr lang="cs-CZ" sz="24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107504" y="1145526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251520" y="1423809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WHO</a:t>
            </a:r>
            <a:endParaRPr lang="en-US" sz="1200" b="1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79" y="1663510"/>
            <a:ext cx="4896545" cy="508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6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Výbuch 1 13"/>
          <p:cNvSpPr/>
          <p:nvPr/>
        </p:nvSpPr>
        <p:spPr>
          <a:xfrm>
            <a:off x="6084168" y="227687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907504"/>
          </a:xfrm>
        </p:spPr>
        <p:txBody>
          <a:bodyPr>
            <a:normAutofit/>
          </a:bodyPr>
          <a:lstStyle/>
          <a:p>
            <a:pPr algn="l"/>
            <a:r>
              <a:rPr lang="cs-CZ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Model  Draft</a:t>
            </a:r>
            <a:endParaRPr lang="cs-CZ" sz="40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467544" y="1844825"/>
            <a:ext cx="7992888" cy="4392487"/>
          </a:xfrm>
        </p:spPr>
        <p:txBody>
          <a:bodyPr>
            <a:normAutofit fontScale="70000" lnSpcReduction="20000"/>
          </a:bodyPr>
          <a:lstStyle/>
          <a:p>
            <a:pPr algn="l"/>
            <a:endParaRPr lang="cs-CZ" sz="2100" b="1" dirty="0" smtClean="0">
              <a:latin typeface="Univers Com 55" panose="020B0603020202020204" pitchFamily="34" charset="-18"/>
            </a:endParaRPr>
          </a:p>
          <a:p>
            <a:pPr algn="l"/>
            <a:endParaRPr lang="cs-CZ" dirty="0" smtClean="0">
              <a:latin typeface="Univers Com 55" panose="020B0603020202020204" pitchFamily="34" charset="-18"/>
            </a:endParaRPr>
          </a:p>
          <a:p>
            <a:pPr lvl="1"/>
            <a:r>
              <a:rPr lang="cs-CZ" sz="2900" dirty="0" err="1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Chapter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1 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LLP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results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Chapter</a:t>
            </a:r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2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Actors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and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target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groups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 err="1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Chapter</a:t>
            </a:r>
            <a:r>
              <a:rPr lang="cs-CZ" sz="2900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3 </a:t>
            </a:r>
            <a:r>
              <a:rPr lang="cs-CZ" sz="2900" dirty="0" err="1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Benefits</a:t>
            </a:r>
            <a:r>
              <a:rPr lang="cs-CZ" sz="2900" dirty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dirty="0" err="1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of</a:t>
            </a:r>
            <a:r>
              <a:rPr lang="cs-CZ" sz="2900" dirty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dirty="0" err="1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cooperation</a:t>
            </a:r>
            <a:r>
              <a:rPr lang="cs-CZ" sz="2900" dirty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cs-CZ" sz="2900" dirty="0" err="1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establishing</a:t>
            </a:r>
            <a:endParaRPr lang="cs-CZ" sz="2900" dirty="0" smtClean="0">
              <a:solidFill>
                <a:srgbClr val="00B0F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		</a:t>
            </a:r>
            <a:r>
              <a:rPr lang="cs-CZ" sz="2900" dirty="0" err="1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partnership</a:t>
            </a:r>
            <a:r>
              <a:rPr lang="en-US" sz="2900" dirty="0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</a:t>
            </a:r>
            <a:endParaRPr lang="cs-CZ" sz="2900" dirty="0">
              <a:solidFill>
                <a:srgbClr val="00B0F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Chapter</a:t>
            </a:r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4 </a:t>
            </a:r>
            <a:r>
              <a:rPr lang="cs-CZ" sz="2900" b="0" dirty="0" err="1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Tools</a:t>
            </a:r>
            <a:r>
              <a:rPr lang="cs-CZ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and a</a:t>
            </a:r>
            <a:r>
              <a:rPr lang="lv-LV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ction </a:t>
            </a:r>
            <a:endParaRPr lang="cs-CZ" sz="2900" b="0" dirty="0" smtClean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Chapter</a:t>
            </a:r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5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Knowledge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and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skills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training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Glossary</a:t>
            </a:r>
            <a:endParaRPr lang="cs-CZ" sz="29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1371600" lvl="8"/>
            <a:endParaRPr lang="cs-CZ" sz="3100" b="0" dirty="0"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algn="l"/>
            <a:endParaRPr lang="cs-CZ" dirty="0">
              <a:latin typeface="Univers Com 55" panose="020B0603020202020204" pitchFamily="34" charset="-18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6228184" y="2575937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WHO</a:t>
            </a:r>
            <a:endParaRPr lang="en-US" sz="1200">
              <a:latin typeface="Univers Com 55" panose="020B0603020202020204" pitchFamily="34" charset="-18"/>
            </a:endParaRPr>
          </a:p>
        </p:txBody>
      </p:sp>
      <p:sp>
        <p:nvSpPr>
          <p:cNvPr id="15" name="Výbuch 1 14"/>
          <p:cNvSpPr/>
          <p:nvPr/>
        </p:nvSpPr>
        <p:spPr>
          <a:xfrm>
            <a:off x="7803976" y="2996952"/>
            <a:ext cx="944488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7956376" y="3284984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WHY</a:t>
            </a:r>
            <a:endParaRPr lang="en-US" sz="1200">
              <a:latin typeface="Univers Com 55" panose="020B0603020202020204" pitchFamily="34" charset="-18"/>
            </a:endParaRPr>
          </a:p>
        </p:txBody>
      </p:sp>
      <p:sp>
        <p:nvSpPr>
          <p:cNvPr id="16" name="Výbuch 1 15"/>
          <p:cNvSpPr/>
          <p:nvPr/>
        </p:nvSpPr>
        <p:spPr>
          <a:xfrm>
            <a:off x="6012160" y="3789040"/>
            <a:ext cx="1232520" cy="1224136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6300192" y="4232121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HOW</a:t>
            </a:r>
            <a:endParaRPr lang="en-US" sz="1200">
              <a:latin typeface="Univers Com 55" panose="020B0603020202020204" pitchFamily="34" charset="-18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4139952" y="164958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4211960" y="1927865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WHAT</a:t>
            </a:r>
            <a:endParaRPr lang="en-US" sz="1200" b="1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266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019158" y="945455"/>
            <a:ext cx="7653536" cy="1224137"/>
          </a:xfrm>
        </p:spPr>
        <p:txBody>
          <a:bodyPr>
            <a:normAutofit fontScale="90000"/>
          </a:bodyPr>
          <a:lstStyle/>
          <a:p>
            <a:pPr algn="l">
              <a:lnSpc>
                <a:spcPts val="3500"/>
              </a:lnSpc>
            </a:pP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Model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suggests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benefits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for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libraries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and LLP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organizations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and </a:t>
            </a:r>
            <a:r>
              <a:rPr lang="en-US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 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framework for establishing 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partnerships</a:t>
            </a:r>
            <a:endParaRPr lang="cs-CZ" sz="24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611560" y="5301208"/>
            <a:ext cx="8208912" cy="1080120"/>
          </a:xfrm>
        </p:spPr>
        <p:txBody>
          <a:bodyPr>
            <a:normAutofit fontScale="92500" lnSpcReduction="10000"/>
          </a:bodyPr>
          <a:lstStyle/>
          <a:p>
            <a:pPr marL="171450" indent="-171450" algn="l">
              <a:buFont typeface="Arial" pitchFamily="34" charset="0"/>
              <a:buChar char="•"/>
            </a:pPr>
            <a:r>
              <a:rPr lang="cs-CZ" sz="1900" b="1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Establishing</a:t>
            </a:r>
            <a:r>
              <a:rPr lang="cs-CZ" sz="1900" b="1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b="1" dirty="0" err="1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partnerships</a:t>
            </a:r>
            <a:r>
              <a:rPr lang="cs-CZ" sz="1900" b="1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and </a:t>
            </a:r>
            <a:r>
              <a:rPr lang="cs-CZ" sz="1900" b="1" dirty="0" err="1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agreements</a:t>
            </a:r>
            <a:r>
              <a:rPr lang="cs-CZ" sz="1900" b="1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en-US" sz="1900" b="1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for </a:t>
            </a:r>
            <a:r>
              <a:rPr lang="cs-CZ" sz="1900" b="1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mutual</a:t>
            </a:r>
            <a:r>
              <a:rPr lang="cs-CZ" sz="1900" b="1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b="1" dirty="0" err="1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action</a:t>
            </a:r>
            <a:endParaRPr lang="cs-CZ" sz="1900" b="1" dirty="0">
              <a:solidFill>
                <a:srgbClr val="00B0F0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algn="l"/>
            <a:r>
              <a:rPr lang="cs-CZ" sz="12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- </a:t>
            </a:r>
            <a:r>
              <a:rPr lang="en-US" sz="12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</a:t>
            </a:r>
            <a:r>
              <a:rPr lang="cs-CZ" sz="1200" dirty="0" err="1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efine</a:t>
            </a:r>
            <a:r>
              <a:rPr lang="cs-CZ" sz="12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200" dirty="0" err="1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roles</a:t>
            </a:r>
            <a:r>
              <a:rPr lang="cs-CZ" sz="12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200" dirty="0" err="1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of</a:t>
            </a:r>
            <a:r>
              <a:rPr lang="cs-CZ" sz="12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200" dirty="0" err="1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actors</a:t>
            </a:r>
            <a:r>
              <a:rPr lang="cs-CZ" sz="12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cs-CZ" sz="1200" dirty="0" err="1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formal</a:t>
            </a:r>
            <a:r>
              <a:rPr lang="cs-CZ" sz="12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/</a:t>
            </a:r>
            <a:r>
              <a:rPr lang="cs-CZ" sz="1200" dirty="0" err="1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informal</a:t>
            </a:r>
            <a:r>
              <a:rPr lang="cs-CZ" sz="12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200" dirty="0" err="1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partnership</a:t>
            </a:r>
            <a:r>
              <a:rPr lang="cs-CZ" sz="12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cs-CZ" sz="1200" dirty="0" err="1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specifications</a:t>
            </a:r>
            <a:r>
              <a:rPr lang="cs-CZ" sz="12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: </a:t>
            </a:r>
            <a:r>
              <a:rPr lang="cs-CZ" sz="1200" dirty="0" err="1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language</a:t>
            </a:r>
            <a:r>
              <a:rPr lang="cs-CZ" sz="12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cs-CZ" sz="1200" dirty="0" err="1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time</a:t>
            </a:r>
            <a:r>
              <a:rPr lang="cs-CZ" sz="12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cs-CZ" sz="1200" dirty="0" err="1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resources</a:t>
            </a:r>
            <a:r>
              <a:rPr lang="cs-CZ" sz="12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cs-CZ" sz="1200" dirty="0" err="1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tools</a:t>
            </a:r>
            <a:r>
              <a:rPr lang="cs-CZ" sz="12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… </a:t>
            </a:r>
          </a:p>
          <a:p>
            <a:pPr algn="l"/>
            <a:endParaRPr lang="cs-CZ" sz="12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171450" indent="-171450" algn="l">
              <a:buFont typeface="Arial" pitchFamily="34" charset="0"/>
              <a:buChar char="•"/>
            </a:pPr>
            <a:r>
              <a:rPr lang="cs-CZ" sz="1900" b="1" dirty="0" err="1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Concrete</a:t>
            </a:r>
            <a:r>
              <a:rPr lang="cs-CZ" sz="1900" b="1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b="1" dirty="0" err="1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steps</a:t>
            </a:r>
            <a:r>
              <a:rPr lang="cs-CZ" sz="1900" b="1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to </a:t>
            </a:r>
            <a:r>
              <a:rPr lang="cs-CZ" sz="1900" b="1" dirty="0" err="1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initiate</a:t>
            </a:r>
            <a:r>
              <a:rPr lang="cs-CZ" sz="1900" b="1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b="1" dirty="0" err="1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partnerships</a:t>
            </a:r>
            <a:r>
              <a:rPr lang="en-US" sz="1900" b="1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endParaRPr lang="cs-CZ" sz="1900" b="1" dirty="0">
              <a:solidFill>
                <a:srgbClr val="00B0F0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35496" y="1340768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mtClean="0">
                <a:solidFill>
                  <a:schemeClr val="tx1"/>
                </a:solidFill>
                <a:latin typeface="Univers Com 55" panose="020B0603020202020204" pitchFamily="34" charset="-18"/>
              </a:rPr>
              <a:t> </a:t>
            </a:r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179512" y="1628800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WHY    </a:t>
            </a:r>
            <a:endParaRPr lang="en-US" sz="1200" b="1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972164"/>
              </p:ext>
            </p:extLst>
          </p:nvPr>
        </p:nvGraphicFramePr>
        <p:xfrm>
          <a:off x="755576" y="2104835"/>
          <a:ext cx="7992000" cy="320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/>
                <a:gridCol w="3815536"/>
              </a:tblGrid>
              <a:tr h="27349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1200" b="1" kern="1200" dirty="0" smtClean="0">
                          <a:solidFill>
                            <a:schemeClr val="lt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BENEFITS FOR LIBRARIES</a:t>
                      </a:r>
                      <a:endParaRPr lang="en-US" sz="1200" b="1" kern="1200" dirty="0">
                        <a:solidFill>
                          <a:schemeClr val="lt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4000" marR="54000" marT="46800" marB="46800"/>
                </a:tc>
                <a:tc>
                  <a:txBody>
                    <a:bodyPr/>
                    <a:lstStyle/>
                    <a:p>
                      <a:r>
                        <a:rPr lang="cs-CZ" sz="120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BENEFITS FOR LLP ORGANIZATIONS</a:t>
                      </a:r>
                      <a:endParaRPr lang="en-US" sz="120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633173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</a:t>
                      </a:r>
                      <a:r>
                        <a:rPr lang="cs-CZ" sz="1200" kern="1200" dirty="0" err="1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trengthening</a:t>
                      </a: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image as </a:t>
                      </a: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center for developing and sharing knowledge</a:t>
                      </a: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as a </a:t>
                      </a:r>
                      <a:r>
                        <a:rPr lang="cs-CZ" sz="1200" kern="1200" dirty="0" err="1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player</a:t>
                      </a: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in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the </a:t>
                      </a:r>
                      <a:r>
                        <a:rPr lang="cs-CZ" sz="1200" kern="1200" dirty="0" err="1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education</a:t>
                      </a: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cs-CZ" sz="1200" kern="1200" dirty="0" err="1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process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Us</a:t>
                      </a: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contacts and resources of</a:t>
                      </a: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the </a:t>
                      </a: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ibrary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community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452266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New service for library users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Larger impact on target groups and beneficiaries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452266"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Active support of local community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Raising awareness </a:t>
                      </a: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on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other </a:t>
                      </a: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LLP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activities</a:t>
                      </a:r>
                    </a:p>
                    <a:p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4522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Opportunity for library staff to gain new skills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More effective and larger sustainability of </a:t>
                      </a:r>
                      <a:r>
                        <a:rPr lang="cs-CZ" sz="1200" kern="1200" dirty="0" err="1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implemented</a:t>
                      </a: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project</a:t>
                      </a: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4522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New fundraising opportunities</a:t>
                      </a:r>
                    </a:p>
                    <a:p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Presentation of the LLP 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organi</a:t>
                      </a:r>
                      <a:r>
                        <a:rPr lang="cs-CZ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za</a:t>
                      </a:r>
                      <a:r>
                        <a:rPr lang="en-US" sz="1200" kern="1200" dirty="0" err="1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tions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to new target groups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4522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New partnerships for libraries</a:t>
                      </a:r>
                    </a:p>
                    <a:p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Enlarging networks, new partnerships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kern="1200" dirty="0" smtClean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631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Výbuch 1 13"/>
          <p:cNvSpPr/>
          <p:nvPr/>
        </p:nvSpPr>
        <p:spPr>
          <a:xfrm>
            <a:off x="6084168" y="227687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907504"/>
          </a:xfrm>
        </p:spPr>
        <p:txBody>
          <a:bodyPr>
            <a:normAutofit/>
          </a:bodyPr>
          <a:lstStyle/>
          <a:p>
            <a:pPr algn="l"/>
            <a:r>
              <a:rPr lang="cs-CZ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</a:t>
            </a:r>
            <a:r>
              <a:rPr lang="cs-CZ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Model</a:t>
            </a:r>
            <a:endParaRPr lang="cs-CZ" sz="40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467544" y="1844825"/>
            <a:ext cx="7992888" cy="4392487"/>
          </a:xfrm>
        </p:spPr>
        <p:txBody>
          <a:bodyPr>
            <a:normAutofit fontScale="70000" lnSpcReduction="20000"/>
          </a:bodyPr>
          <a:lstStyle/>
          <a:p>
            <a:pPr algn="l"/>
            <a:endParaRPr lang="cs-CZ" sz="2100" b="1" dirty="0" smtClean="0">
              <a:latin typeface="Univers Com 55" panose="020B0603020202020204" pitchFamily="34" charset="-18"/>
            </a:endParaRPr>
          </a:p>
          <a:p>
            <a:pPr algn="l"/>
            <a:endParaRPr lang="cs-CZ" dirty="0" smtClean="0">
              <a:latin typeface="Univers Com 55" panose="020B0603020202020204" pitchFamily="34" charset="-18"/>
            </a:endParaRPr>
          </a:p>
          <a:p>
            <a:pPr lvl="1"/>
            <a:r>
              <a:rPr lang="cs-CZ" sz="2900" dirty="0" err="1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Chapter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1 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LLP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results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Chapter</a:t>
            </a:r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2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Actors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and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target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groups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Chapter</a:t>
            </a:r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3</a:t>
            </a:r>
            <a:r>
              <a:rPr lang="cs-CZ" sz="2900" dirty="0" smtClean="0">
                <a:solidFill>
                  <a:schemeClr val="tx2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Benefits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of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cooperation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establishing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		</a:t>
            </a:r>
            <a:r>
              <a:rPr lang="cs-CZ" sz="2900" b="0" dirty="0" err="1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partnership</a:t>
            </a:r>
            <a:r>
              <a:rPr lang="en-US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 err="1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Chapter</a:t>
            </a:r>
            <a:r>
              <a:rPr lang="cs-CZ" sz="2900" dirty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4 </a:t>
            </a:r>
            <a:r>
              <a:rPr lang="cs-CZ" sz="2900" dirty="0" err="1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Tools</a:t>
            </a:r>
            <a:r>
              <a:rPr lang="cs-CZ" sz="2900" dirty="0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and a</a:t>
            </a:r>
            <a:r>
              <a:rPr lang="lv-LV" sz="2900" dirty="0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ction </a:t>
            </a:r>
            <a:endParaRPr lang="cs-CZ" sz="2900" dirty="0">
              <a:solidFill>
                <a:srgbClr val="00B0F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Chapter</a:t>
            </a:r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5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Knowledge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and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skills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training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Glossary</a:t>
            </a:r>
            <a:endParaRPr lang="cs-CZ" sz="29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1371600" lvl="8"/>
            <a:endParaRPr lang="cs-CZ" sz="3100" b="0" dirty="0"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algn="l"/>
            <a:endParaRPr lang="cs-CZ" dirty="0">
              <a:latin typeface="Univers Com 55" panose="020B0603020202020204" pitchFamily="34" charset="-18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6228184" y="2575937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WHO</a:t>
            </a:r>
            <a:endParaRPr lang="en-US" sz="1200">
              <a:latin typeface="Univers Com 55" panose="020B0603020202020204" pitchFamily="34" charset="-18"/>
            </a:endParaRPr>
          </a:p>
        </p:txBody>
      </p:sp>
      <p:sp>
        <p:nvSpPr>
          <p:cNvPr id="15" name="Výbuch 1 14"/>
          <p:cNvSpPr/>
          <p:nvPr/>
        </p:nvSpPr>
        <p:spPr>
          <a:xfrm>
            <a:off x="7236296" y="2996952"/>
            <a:ext cx="944488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7380312" y="3284984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WHY</a:t>
            </a:r>
            <a:endParaRPr lang="en-US" sz="1200">
              <a:latin typeface="Univers Com 55" panose="020B0603020202020204" pitchFamily="34" charset="-18"/>
            </a:endParaRPr>
          </a:p>
        </p:txBody>
      </p:sp>
      <p:sp>
        <p:nvSpPr>
          <p:cNvPr id="16" name="Výbuch 1 15"/>
          <p:cNvSpPr/>
          <p:nvPr/>
        </p:nvSpPr>
        <p:spPr>
          <a:xfrm>
            <a:off x="5364088" y="3573016"/>
            <a:ext cx="1232520" cy="1224136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5652120" y="4077072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HOW</a:t>
            </a:r>
            <a:endParaRPr lang="en-US" sz="1200">
              <a:latin typeface="Univers Com 55" panose="020B0603020202020204" pitchFamily="34" charset="-18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4067944" y="164958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4139952" y="1927865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WHAT</a:t>
            </a:r>
            <a:endParaRPr lang="en-US" sz="1200" b="1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389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115616" y="476672"/>
            <a:ext cx="7581528" cy="1224137"/>
          </a:xfrm>
        </p:spPr>
        <p:txBody>
          <a:bodyPr>
            <a:normAutofit/>
          </a:bodyPr>
          <a:lstStyle/>
          <a:p>
            <a:pPr algn="l">
              <a:lnSpc>
                <a:spcPts val="3500"/>
              </a:lnSpc>
            </a:pP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Model proposes tools and action for 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dissemination</a:t>
            </a:r>
            <a:endParaRPr lang="cs-CZ" sz="24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575556" y="1833179"/>
            <a:ext cx="8208912" cy="3312368"/>
          </a:xfrm>
        </p:spPr>
        <p:txBody>
          <a:bodyPr>
            <a:normAutofit/>
          </a:bodyPr>
          <a:lstStyle/>
          <a:p>
            <a:pPr marL="0" lvl="1"/>
            <a:r>
              <a:rPr lang="cs-CZ" sz="19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Different</a:t>
            </a:r>
            <a:r>
              <a:rPr lang="cs-CZ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en-US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tools relate </a:t>
            </a:r>
            <a:r>
              <a:rPr lang="en-US" sz="19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to </a:t>
            </a:r>
            <a:r>
              <a:rPr lang="en-US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different </a:t>
            </a:r>
            <a:r>
              <a:rPr lang="en-US" sz="1900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forms of LLP </a:t>
            </a:r>
            <a:r>
              <a:rPr lang="en-US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results</a:t>
            </a:r>
            <a:r>
              <a:rPr lang="en-US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;</a:t>
            </a:r>
            <a:r>
              <a:rPr lang="cs-CZ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may</a:t>
            </a:r>
            <a:r>
              <a:rPr lang="cs-CZ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require</a:t>
            </a:r>
            <a:r>
              <a:rPr lang="cs-CZ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different</a:t>
            </a:r>
            <a:r>
              <a:rPr lang="cs-CZ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procedures</a:t>
            </a:r>
            <a:r>
              <a:rPr lang="cs-CZ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en-US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for </a:t>
            </a:r>
            <a:r>
              <a:rPr lang="cs-CZ" sz="19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the</a:t>
            </a:r>
            <a:r>
              <a:rPr lang="cs-CZ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actors</a:t>
            </a:r>
            <a:r>
              <a:rPr lang="cs-CZ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and </a:t>
            </a:r>
            <a:r>
              <a:rPr lang="en-US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have </a:t>
            </a:r>
            <a:r>
              <a:rPr lang="cs-CZ" sz="19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different</a:t>
            </a:r>
            <a:r>
              <a:rPr lang="cs-CZ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target</a:t>
            </a:r>
            <a:r>
              <a:rPr lang="cs-CZ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groups</a:t>
            </a:r>
            <a:r>
              <a:rPr lang="cs-CZ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.</a:t>
            </a:r>
          </a:p>
          <a:p>
            <a:pPr marL="0" lvl="1"/>
            <a:endParaRPr lang="cs-CZ" sz="1900" dirty="0" smtClean="0">
              <a:solidFill>
                <a:schemeClr val="tx2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r>
              <a:rPr lang="cs-CZ" sz="19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Proposed</a:t>
            </a:r>
            <a:r>
              <a:rPr lang="cs-CZ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tools</a:t>
            </a:r>
            <a:r>
              <a:rPr lang="cs-CZ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and </a:t>
            </a:r>
            <a:r>
              <a:rPr lang="cs-CZ" sz="19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actions</a:t>
            </a:r>
            <a:r>
              <a:rPr lang="cs-CZ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may</a:t>
            </a:r>
            <a:r>
              <a:rPr lang="cs-CZ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be</a:t>
            </a:r>
            <a:r>
              <a:rPr lang="cs-CZ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used</a:t>
            </a:r>
            <a:r>
              <a:rPr lang="cs-CZ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according</a:t>
            </a:r>
            <a:r>
              <a:rPr lang="cs-CZ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to </a:t>
            </a:r>
            <a:r>
              <a:rPr lang="cs-CZ" sz="19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specific</a:t>
            </a:r>
            <a:r>
              <a:rPr lang="cs-CZ" sz="1900" b="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dirty="0" err="1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conditions</a:t>
            </a:r>
            <a:r>
              <a:rPr lang="cs-CZ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of</a:t>
            </a:r>
            <a:r>
              <a:rPr lang="cs-CZ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the</a:t>
            </a:r>
            <a:r>
              <a:rPr lang="cs-CZ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9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actors</a:t>
            </a:r>
            <a:r>
              <a:rPr lang="cs-CZ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.</a:t>
            </a:r>
          </a:p>
          <a:p>
            <a:pPr marL="0" lvl="1"/>
            <a:endParaRPr lang="cs-CZ" sz="1900" dirty="0" smtClean="0">
              <a:solidFill>
                <a:schemeClr val="tx2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900" dirty="0">
              <a:solidFill>
                <a:schemeClr val="tx2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r>
              <a:rPr lang="cs-CZ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Examples</a:t>
            </a:r>
            <a:r>
              <a:rPr lang="cs-CZ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</a:p>
          <a:p>
            <a:pPr marL="0" lvl="1"/>
            <a:endParaRPr lang="en-US" sz="15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916410" y="1562308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1024422" y="1874966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HOW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578225" y="1644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Univers Com 55" panose="020B0603020202020204" pitchFamily="34" charset="-18"/>
              <a:cs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460625" y="1644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Univers Com 55" panose="020B0603020202020204" pitchFamily="34" charset="-18"/>
              <a:cs typeface="Arial" pitchFamily="34" charset="0"/>
            </a:endParaRPr>
          </a:p>
        </p:txBody>
      </p:sp>
      <p:sp>
        <p:nvSpPr>
          <p:cNvPr id="14" name="Srdce 13"/>
          <p:cNvSpPr/>
          <p:nvPr/>
        </p:nvSpPr>
        <p:spPr>
          <a:xfrm>
            <a:off x="2627784" y="4077072"/>
            <a:ext cx="2808312" cy="2304256"/>
          </a:xfrm>
          <a:prstGeom prst="heart">
            <a:avLst/>
          </a:prstGeom>
          <a:solidFill>
            <a:srgbClr val="BC58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Univers Com 55" panose="020B0603020202020204" pitchFamily="34" charset="-18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2594640" y="4581128"/>
            <a:ext cx="302433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SIF,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Lithuania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- 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promotes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LLP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projects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websites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via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banners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en-US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on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the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library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website</a:t>
            </a:r>
            <a:r>
              <a:rPr lang="en-US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(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e.g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.,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project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en-US" sz="1200" b="1" dirty="0">
                <a:solidFill>
                  <a:schemeClr val="bg1"/>
                </a:solidFill>
                <a:latin typeface="Univers Com 55" panose="020B0603020202020204" pitchFamily="34" charset="-18"/>
              </a:rPr>
              <a:t>Gender </a:t>
            </a:r>
            <a:r>
              <a:rPr lang="en-US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Equality</a:t>
            </a:r>
            <a:endParaRPr lang="cs-CZ" sz="1200" b="1" dirty="0" smtClean="0">
              <a:solidFill>
                <a:schemeClr val="bg1"/>
              </a:solidFill>
              <a:latin typeface="Univers Com 55" panose="020B0603020202020204" pitchFamily="34" charset="-18"/>
            </a:endParaRPr>
          </a:p>
          <a:p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   </a:t>
            </a:r>
            <a:r>
              <a:rPr lang="en-US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en-US" sz="1200" b="1" dirty="0">
                <a:solidFill>
                  <a:schemeClr val="bg1"/>
                </a:solidFill>
                <a:latin typeface="Univers Com 55" panose="020B0603020202020204" pitchFamily="34" charset="-18"/>
              </a:rPr>
              <a:t>and </a:t>
            </a:r>
            <a:r>
              <a:rPr lang="en-US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Diversity)</a:t>
            </a:r>
            <a:endParaRPr lang="en-US" sz="1400" b="1" dirty="0">
              <a:solidFill>
                <a:schemeClr val="bg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5" name="Srdce 14"/>
          <p:cNvSpPr/>
          <p:nvPr/>
        </p:nvSpPr>
        <p:spPr>
          <a:xfrm>
            <a:off x="5580112" y="4077072"/>
            <a:ext cx="2808312" cy="2304256"/>
          </a:xfrm>
          <a:prstGeom prst="heart">
            <a:avLst/>
          </a:prstGeom>
          <a:solidFill>
            <a:srgbClr val="BC58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Univers Com 55" panose="020B0603020202020204" pitchFamily="34" charset="-18"/>
            </a:endParaRPr>
          </a:p>
        </p:txBody>
      </p:sp>
      <p:sp>
        <p:nvSpPr>
          <p:cNvPr id="16" name="TextovéPole 15"/>
          <p:cNvSpPr txBox="1"/>
          <p:nvPr/>
        </p:nvSpPr>
        <p:spPr>
          <a:xfrm>
            <a:off x="5724128" y="4581128"/>
            <a:ext cx="30243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Sedukon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, Czech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Rep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.,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proposes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dissemination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of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project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„</a:t>
            </a:r>
            <a:r>
              <a:rPr lang="en-AU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Safety </a:t>
            </a:r>
            <a:r>
              <a:rPr lang="en-AU" sz="1200" b="1" dirty="0">
                <a:solidFill>
                  <a:schemeClr val="bg1"/>
                </a:solidFill>
                <a:latin typeface="Univers Com 55" panose="020B0603020202020204" pitchFamily="34" charset="-18"/>
              </a:rPr>
              <a:t>and Health for New </a:t>
            </a:r>
            <a:r>
              <a:rPr lang="en-AU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Workers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“ –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printed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materials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, online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applications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,</a:t>
            </a:r>
          </a:p>
          <a:p>
            <a:r>
              <a:rPr lang="cs-CZ" sz="1200" b="1" dirty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events</a:t>
            </a:r>
            <a:endParaRPr lang="en-US" sz="1200" b="1" dirty="0">
              <a:solidFill>
                <a:schemeClr val="bg1"/>
              </a:solidFill>
              <a:latin typeface="Univers Com 55" panose="020B0603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17446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043608" y="476672"/>
            <a:ext cx="7653536" cy="1224137"/>
          </a:xfrm>
        </p:spPr>
        <p:txBody>
          <a:bodyPr>
            <a:normAutofit/>
          </a:bodyPr>
          <a:lstStyle/>
          <a:p>
            <a:pPr algn="l">
              <a:lnSpc>
                <a:spcPts val="3500"/>
              </a:lnSpc>
            </a:pP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Model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proposes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tools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and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action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for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dissemination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–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Chapter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4</a:t>
            </a:r>
            <a:endParaRPr lang="cs-CZ" sz="24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611560" y="1619470"/>
            <a:ext cx="8208912" cy="4752528"/>
          </a:xfrm>
        </p:spPr>
        <p:txBody>
          <a:bodyPr>
            <a:normAutofit/>
          </a:bodyPr>
          <a:lstStyle/>
          <a:p>
            <a:pPr marL="0" lvl="1"/>
            <a:endParaRPr lang="cs-CZ" sz="1900" smtClean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900" smtClean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90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1"/>
            <a:endParaRPr lang="en-US" sz="150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107504" y="83671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251520" y="1135777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HOW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578225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460625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9652820"/>
              </p:ext>
            </p:extLst>
          </p:nvPr>
        </p:nvGraphicFramePr>
        <p:xfrm>
          <a:off x="35497" y="1600200"/>
          <a:ext cx="9073007" cy="51689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86047"/>
                <a:gridCol w="1624243"/>
                <a:gridCol w="2355288"/>
                <a:gridCol w="1705562"/>
                <a:gridCol w="2101867"/>
              </a:tblGrid>
              <a:tr h="2379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By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format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Tools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Procedures for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lib</a:t>
                      </a:r>
                      <a:r>
                        <a:rPr lang="en-US" sz="700" baseline="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staff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, responsibilities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Procedures for LLP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orgs,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responsibilities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Target </a:t>
                      </a:r>
                      <a:r>
                        <a:rPr lang="en-US" sz="700" smtClean="0">
                          <a:effectLst/>
                          <a:latin typeface="Univers Com 55" panose="020B0603020202020204" pitchFamily="34" charset="-18"/>
                        </a:rPr>
                        <a:t>group</a:t>
                      </a:r>
                      <a:r>
                        <a:rPr lang="cs-CZ" sz="700" smtClean="0">
                          <a:effectLst/>
                          <a:latin typeface="Univers Com 55" panose="020B0603020202020204" pitchFamily="34" charset="-18"/>
                        </a:rPr>
                        <a:t>s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</a:tr>
              <a:tr h="1154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Personal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</a:tr>
              <a:tr h="3603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Interviews (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face-to-face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,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Skype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,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by phone…)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Inform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library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users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about an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LLP and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printed/electronic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information, advise and consult, recommend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T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rain librarians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, supply them with information and materials, communicate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Library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users=potential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LLP trainees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</a:tr>
              <a:tr h="3603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Meetings, workshops, seminars, conferences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Invite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audience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, organize events, provide space, use every library event to inform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about LLP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Prepare materials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about an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LLP to be presented at the event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Library professionals, NGO,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gov’t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&amp; local authorities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=partners, trainers, </a:t>
                      </a:r>
                      <a:r>
                        <a:rPr lang="en-US" sz="700" dirty="0" err="1" smtClean="0">
                          <a:effectLst/>
                          <a:latin typeface="Univers Com 55" panose="020B0603020202020204" pitchFamily="34" charset="-18"/>
                        </a:rPr>
                        <a:t>decisionmakers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</a:tr>
              <a:tr h="1154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Physical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</a:tr>
              <a:tr h="8502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Presentation of printed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materials (e.g.,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logo, flyers, brochures, posters, books, training materials, registration forms, +other promotion materials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[postcards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, photo books, comics, pencils, notepads, t-shirts with logo,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…])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Display and present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documents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and materials in the library space, circulate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materials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to other relevant libraries, distribute them during social library events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Provide the library with ready-made documents and materials 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Library users, public, participants of social library events =potential LLP trainees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</a:tr>
              <a:tr h="1154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Virtual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</a:tr>
              <a:tr h="5433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Provide electronic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content (e.g.,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LLP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web</a:t>
                      </a:r>
                      <a:r>
                        <a:rPr lang="en-US" sz="700" baseline="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page/LLP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social networks/LLP internet forum, discussion group, registered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web)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Advertise and link to LLP content (text, banners, video)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using various library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virtual tools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(web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pages, library social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networks (e.g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., Facebook, YouTube, Foursquare, Twitter, Second Life, LinkedIn, etc.)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Build and maintain e-Toolbox, provide the library with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links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and inform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about updates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Library users, other libraries,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general public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=potential LLP trainees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</a:tr>
              <a:tr h="5192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Distribute newsletters by email and listserv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Send newsletters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about an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LLP to relevant and cooperating libraries and institutions by email, listserv or RSS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Supply the library with ready-made newsletters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Library professionals,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academics,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teachers,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NGO employees,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civil servants and officials (e.g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., labor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offices,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ministries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), etc.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=partners, trainers, academia, </a:t>
                      </a:r>
                      <a:r>
                        <a:rPr lang="en-US" sz="700" dirty="0" err="1" smtClean="0">
                          <a:effectLst/>
                          <a:latin typeface="Univers Com 55" panose="020B0603020202020204" pitchFamily="34" charset="-18"/>
                        </a:rPr>
                        <a:t>decisionmakers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</a:tr>
              <a:tr h="3603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News (on Facebook)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Update and publish news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about an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LLP on library social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networks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(e.g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.,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Facebook)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Supply the library with updated information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about an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LLP, provide link to LLP Facebook 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Library users, other libraries, public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=potential LLP trainees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</a:tr>
              <a:tr h="2379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Articles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Placing articles on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an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LLP in electronic library periodicals 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Supply the library with details for the article to be published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Library professionals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=partners, trainers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</a:tr>
              <a:tr h="3603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e-learning 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Provide available library e-learning platform (e.g., Moodle), administrate and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maintain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training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materials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Develop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e-learning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training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materials;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cooperate with the library during programming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LLP trainees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</a:tr>
              <a:tr h="1154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Other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PR tools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</a:tr>
              <a:tr h="3603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Organize press conference, press releases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Address befriended and cooperating traditional media – press, radio, TV; publish press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releases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on Facebook and library web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Supply the library with the official announcement for the press, present to the involved media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General public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=potential LLP trainees, partners, trainers, academia, </a:t>
                      </a:r>
                      <a:r>
                        <a:rPr lang="en-US" sz="700" dirty="0" err="1" smtClean="0">
                          <a:effectLst/>
                          <a:latin typeface="Univers Com 55" panose="020B0603020202020204" pitchFamily="34" charset="-18"/>
                        </a:rPr>
                        <a:t>decisionmakers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</a:tr>
              <a:tr h="4334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Other creative PR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tools (e.g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. competitions, games, exhibitions, concerts, relevant beneficiary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events)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Organize PR event with the focus on LLP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presentation;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provide space &amp; resources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Create PR event to promote </a:t>
                      </a: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an </a:t>
                      </a: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LLP, collaborate with the library on logistics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 smtClean="0">
                          <a:effectLst/>
                          <a:latin typeface="Univers Com 55" panose="020B0603020202020204" pitchFamily="34" charset="-18"/>
                        </a:rPr>
                        <a:t>General public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=potential LLP trainees, partners, trainers, academia,  </a:t>
                      </a:r>
                      <a:r>
                        <a:rPr lang="en-US" sz="700" dirty="0" err="1" smtClean="0">
                          <a:effectLst/>
                          <a:latin typeface="Univers Com 55" panose="020B0603020202020204" pitchFamily="34" charset="-18"/>
                        </a:rPr>
                        <a:t>decisionmakers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460625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02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115616" y="476672"/>
            <a:ext cx="7581528" cy="1224137"/>
          </a:xfrm>
        </p:spPr>
        <p:txBody>
          <a:bodyPr>
            <a:normAutofit/>
          </a:bodyPr>
          <a:lstStyle/>
          <a:p>
            <a:pPr algn="l">
              <a:lnSpc>
                <a:spcPts val="3500"/>
              </a:lnSpc>
            </a:pP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Model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proposes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tools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and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action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for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dissemination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–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Chapter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4</a:t>
            </a:r>
            <a:endParaRPr lang="cs-CZ" sz="24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611560" y="1619470"/>
            <a:ext cx="8208912" cy="4752528"/>
          </a:xfrm>
        </p:spPr>
        <p:txBody>
          <a:bodyPr>
            <a:normAutofit/>
          </a:bodyPr>
          <a:lstStyle/>
          <a:p>
            <a:pPr marL="0" lvl="1"/>
            <a:endParaRPr lang="cs-CZ" sz="1900" smtClean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900" smtClean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90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en-US" sz="150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107504" y="83671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251520" y="1135777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HOW</a:t>
            </a:r>
            <a:endParaRPr lang="en-US" sz="1200" b="1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578225" y="1644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Univers Com 55" panose="020B0603020202020204" pitchFamily="34" charset="-18"/>
              <a:cs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460625" y="1644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Univers Com 55" panose="020B0603020202020204" pitchFamily="34" charset="-18"/>
              <a:cs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460625" y="1644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Univers Com 55" panose="020B0603020202020204" pitchFamily="34" charset="-18"/>
              <a:cs typeface="Arial" pitchFamily="34" charset="0"/>
            </a:endParaRPr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439636"/>
              </p:ext>
            </p:extLst>
          </p:nvPr>
        </p:nvGraphicFramePr>
        <p:xfrm>
          <a:off x="467544" y="1772816"/>
          <a:ext cx="7884000" cy="49103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00200"/>
                <a:gridCol w="4676941"/>
                <a:gridCol w="1406859"/>
              </a:tblGrid>
              <a:tr h="2921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900" dirty="0" err="1" smtClean="0">
                          <a:effectLst/>
                          <a:latin typeface="Univers Com 55" panose="020B0603020202020204" pitchFamily="34" charset="-18"/>
                        </a:rPr>
                        <a:t>Action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d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ate 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Materials/tools   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Targeted audience 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5843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Univers Com 55" panose="020B0603020202020204" pitchFamily="34" charset="-18"/>
                        </a:rPr>
                        <a:t>00.00.0000</a:t>
                      </a:r>
                      <a:endParaRPr lang="en-US" sz="9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Project press conference and press release – 1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) media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: press, radio,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TV 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2) library internet - web/Facebook/email/listserv/YouTube/foursquare…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200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-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2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 000 000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4382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Univers Com 55" panose="020B0603020202020204" pitchFamily="34" charset="-18"/>
                        </a:rPr>
                        <a:t>00.00.0000</a:t>
                      </a:r>
                      <a:endParaRPr lang="en-US" sz="9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Links and ads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from the 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library internet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- web/Facebook/YouTube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/… to project web site/Facebook/forum/blog…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100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-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1 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000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298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Univers Com 55" panose="020B0603020202020204" pitchFamily="34" charset="-18"/>
                        </a:rPr>
                        <a:t>from 00.00.0000 to the end </a:t>
                      </a:r>
                      <a:r>
                        <a:rPr lang="en-US" sz="900" smtClean="0">
                          <a:effectLst/>
                          <a:latin typeface="Univers Com 55" panose="020B0603020202020204" pitchFamily="34" charset="-18"/>
                        </a:rPr>
                        <a:t>project</a:t>
                      </a:r>
                      <a:endParaRPr lang="en-US" sz="9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Display of </a:t>
                      </a:r>
                      <a:r>
                        <a:rPr lang="cs-CZ" sz="900" dirty="0" err="1" smtClean="0">
                          <a:effectLst/>
                          <a:latin typeface="Univers Com 55" panose="020B0603020202020204" pitchFamily="34" charset="-18"/>
                        </a:rPr>
                        <a:t>project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logo 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and initial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printed </a:t>
                      </a:r>
                      <a:r>
                        <a:rPr lang="cs-CZ" sz="900" dirty="0" err="1" smtClean="0">
                          <a:effectLst/>
                          <a:latin typeface="Univers Com 55" panose="020B0603020202020204" pitchFamily="34" charset="-18"/>
                        </a:rPr>
                        <a:t>project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materials 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in the library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500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-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1 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000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298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Univers Com 55" panose="020B0603020202020204" pitchFamily="34" charset="-18"/>
                        </a:rPr>
                        <a:t>from 00.00.0000 to the end </a:t>
                      </a:r>
                      <a:r>
                        <a:rPr lang="en-US" sz="900" smtClean="0">
                          <a:effectLst/>
                          <a:latin typeface="Univers Com 55" panose="020B0603020202020204" pitchFamily="34" charset="-18"/>
                        </a:rPr>
                        <a:t>of</a:t>
                      </a:r>
                      <a:r>
                        <a:rPr lang="cs-CZ" sz="90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smtClean="0">
                          <a:effectLst/>
                          <a:latin typeface="Univers Com 55" panose="020B0603020202020204" pitchFamily="34" charset="-18"/>
                        </a:rPr>
                        <a:t>project</a:t>
                      </a:r>
                      <a:endParaRPr lang="en-US" sz="9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Provide personal interviews by library staff,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presenting</a:t>
                      </a:r>
                      <a:r>
                        <a:rPr lang="en-US" sz="900" baseline="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and 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recommending project 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500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-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1 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000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4382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Univers Com 55" panose="020B0603020202020204" pitchFamily="34" charset="-18"/>
                        </a:rPr>
                        <a:t>00.00.0000</a:t>
                      </a:r>
                      <a:endParaRPr lang="en-US" sz="9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Circulate initial </a:t>
                      </a:r>
                      <a:r>
                        <a:rPr lang="cs-CZ" sz="900" dirty="0" err="1" smtClean="0">
                          <a:effectLst/>
                          <a:latin typeface="Univers Com 55" panose="020B0603020202020204" pitchFamily="34" charset="-18"/>
                        </a:rPr>
                        <a:t>print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project materials 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to other relevant libraries,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institutions, and 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authorities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9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298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Univers Com 55" panose="020B0603020202020204" pitchFamily="34" charset="-18"/>
                        </a:rPr>
                        <a:t>00.00.0000</a:t>
                      </a:r>
                      <a:endParaRPr lang="en-US" sz="9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Release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project news 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on library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Facebook plus friends of the</a:t>
                      </a:r>
                      <a:r>
                        <a:rPr lang="en-US" sz="900" baseline="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project’s 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Facebook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200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-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20 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000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4382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Univers Com 55" panose="020B0603020202020204" pitchFamily="34" charset="-18"/>
                        </a:rPr>
                        <a:t>00.00.0000</a:t>
                      </a:r>
                      <a:endParaRPr lang="en-US" sz="9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Display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new 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and updated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printed </a:t>
                      </a:r>
                      <a:r>
                        <a:rPr lang="cs-CZ" sz="900" dirty="0" err="1" smtClean="0">
                          <a:effectLst/>
                          <a:latin typeface="Univers Com 55" panose="020B0603020202020204" pitchFamily="34" charset="-18"/>
                        </a:rPr>
                        <a:t>project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materials(e.g., 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brochures, publications, training materials, etc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.) 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in the library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500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-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1 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000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4382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Univers Com 55" panose="020B0603020202020204" pitchFamily="34" charset="-18"/>
                        </a:rPr>
                        <a:t>00.00.0000</a:t>
                      </a:r>
                      <a:endParaRPr lang="en-US" sz="9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Workshop/seminar about project 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partners, potential cooperating libraries and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institutions, policymakers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30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-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60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298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Univers Com 55" panose="020B0603020202020204" pitchFamily="34" charset="-18"/>
                        </a:rPr>
                        <a:t>from 00.00.0000 to the end of </a:t>
                      </a:r>
                      <a:r>
                        <a:rPr lang="en-US" sz="900" smtClean="0">
                          <a:effectLst/>
                          <a:latin typeface="Univers Com 55" panose="020B0603020202020204" pitchFamily="34" charset="-18"/>
                        </a:rPr>
                        <a:t>project</a:t>
                      </a:r>
                      <a:endParaRPr lang="en-US" sz="9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Update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project news 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on library internet – web/Facebook/email/listserv…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200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-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500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4382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Univers Com 55" panose="020B0603020202020204" pitchFamily="34" charset="-18"/>
                        </a:rPr>
                        <a:t>00.00.0000</a:t>
                      </a:r>
                      <a:endParaRPr lang="en-US" sz="9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Final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conference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, evaluation and success 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analysis by project 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partners, cooperating libraries and institution,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policymakers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30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-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60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298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Univers Com 55" panose="020B0603020202020204" pitchFamily="34" charset="-18"/>
                        </a:rPr>
                        <a:t>00.00.0000</a:t>
                      </a:r>
                      <a:endParaRPr lang="en-US" sz="9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“project 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success” press conference, press release in media + library internet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200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-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2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 000 000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  <a:tr h="298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Univers Com 55" panose="020B0603020202020204" pitchFamily="34" charset="-18"/>
                        </a:rPr>
                        <a:t>00.00.0000</a:t>
                      </a:r>
                      <a:endParaRPr lang="en-US" sz="9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Univers Com 55" panose="020B0603020202020204" pitchFamily="34" charset="-18"/>
                        </a:rPr>
                        <a:t>Display of project final report in the library and on library internet – web/Facebook, ….</a:t>
                      </a:r>
                      <a:endParaRPr lang="en-US" sz="9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500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-</a:t>
                      </a:r>
                      <a:r>
                        <a:rPr lang="cs-CZ" sz="900" dirty="0" smtClean="0">
                          <a:effectLst/>
                          <a:latin typeface="Univers Com 55" panose="020B0603020202020204" pitchFamily="34" charset="-18"/>
                        </a:rPr>
                        <a:t> </a:t>
                      </a:r>
                      <a:r>
                        <a:rPr lang="en-US" sz="900" dirty="0" smtClean="0">
                          <a:effectLst/>
                          <a:latin typeface="Univers Com 55" panose="020B0603020202020204" pitchFamily="34" charset="-18"/>
                        </a:rPr>
                        <a:t>1 </a:t>
                      </a:r>
                      <a:r>
                        <a:rPr lang="en-US" sz="900" dirty="0">
                          <a:effectLst/>
                          <a:latin typeface="Univers Com 55" panose="020B0603020202020204" pitchFamily="34" charset="-18"/>
                        </a:rPr>
                        <a:t>000</a:t>
                      </a:r>
                      <a:endParaRPr lang="en-US" sz="9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44723" marR="4472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184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Výbuch 1 13"/>
          <p:cNvSpPr/>
          <p:nvPr/>
        </p:nvSpPr>
        <p:spPr>
          <a:xfrm>
            <a:off x="6084168" y="227687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907504"/>
          </a:xfrm>
        </p:spPr>
        <p:txBody>
          <a:bodyPr>
            <a:normAutofit/>
          </a:bodyPr>
          <a:lstStyle/>
          <a:p>
            <a:pPr algn="l"/>
            <a:r>
              <a:rPr lang="cs-CZ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</a:t>
            </a:r>
            <a:r>
              <a:rPr lang="cs-CZ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Model</a:t>
            </a:r>
            <a:endParaRPr lang="cs-CZ" sz="40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467544" y="1844825"/>
            <a:ext cx="7992888" cy="4392487"/>
          </a:xfrm>
        </p:spPr>
        <p:txBody>
          <a:bodyPr>
            <a:normAutofit fontScale="70000" lnSpcReduction="20000"/>
          </a:bodyPr>
          <a:lstStyle/>
          <a:p>
            <a:pPr algn="l"/>
            <a:endParaRPr lang="cs-CZ" sz="2100" b="1" dirty="0" smtClean="0">
              <a:latin typeface="Univers Com 55" panose="020B0603020202020204" pitchFamily="34" charset="-18"/>
            </a:endParaRPr>
          </a:p>
          <a:p>
            <a:pPr algn="l"/>
            <a:endParaRPr lang="cs-CZ" dirty="0" smtClean="0">
              <a:latin typeface="Univers Com 55" panose="020B0603020202020204" pitchFamily="34" charset="-18"/>
            </a:endParaRPr>
          </a:p>
          <a:p>
            <a:pPr lvl="1"/>
            <a:r>
              <a:rPr lang="cs-CZ" sz="2900" dirty="0" err="1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Chapter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1 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LLP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results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Chapter</a:t>
            </a:r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2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Actors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and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target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groups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Chapter</a:t>
            </a:r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3</a:t>
            </a:r>
            <a:r>
              <a:rPr lang="cs-CZ" sz="2900" dirty="0" smtClean="0">
                <a:solidFill>
                  <a:schemeClr val="tx2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Benefits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of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cooperation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establishing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		</a:t>
            </a:r>
            <a:r>
              <a:rPr lang="cs-CZ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b="0" dirty="0" err="1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partnership</a:t>
            </a:r>
            <a:r>
              <a:rPr lang="en-US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Chapter</a:t>
            </a:r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4</a:t>
            </a:r>
            <a:r>
              <a:rPr lang="cs-CZ" sz="2900" dirty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b="0" dirty="0" err="1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Tools</a:t>
            </a:r>
            <a:r>
              <a:rPr lang="cs-CZ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and a</a:t>
            </a:r>
            <a:r>
              <a:rPr lang="lv-LV" sz="2900" b="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ction 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 err="1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Chapter</a:t>
            </a:r>
            <a:r>
              <a:rPr lang="cs-CZ" sz="2900" dirty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5 </a:t>
            </a:r>
            <a:r>
              <a:rPr lang="cs-CZ" sz="2900" dirty="0" err="1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Knowledge</a:t>
            </a:r>
            <a:r>
              <a:rPr lang="cs-CZ" sz="2900" dirty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and </a:t>
            </a:r>
            <a:r>
              <a:rPr lang="cs-CZ" sz="2900" dirty="0" err="1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skills</a:t>
            </a:r>
            <a:r>
              <a:rPr lang="cs-CZ" sz="2900" dirty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cs-CZ" sz="2900" dirty="0" err="1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training</a:t>
            </a:r>
            <a:endParaRPr lang="cs-CZ" sz="2900" dirty="0">
              <a:solidFill>
                <a:srgbClr val="00B0F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cs-CZ" sz="2900" dirty="0" err="1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Glossary</a:t>
            </a:r>
            <a:endParaRPr lang="cs-CZ" sz="29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1371600" lvl="8"/>
            <a:endParaRPr lang="cs-CZ" sz="3100" b="0" dirty="0"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algn="l"/>
            <a:endParaRPr lang="cs-CZ" dirty="0">
              <a:latin typeface="Univers Com 55" panose="020B0603020202020204" pitchFamily="34" charset="-18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6228184" y="2575937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WHO</a:t>
            </a:r>
            <a:endParaRPr lang="en-US" sz="1200">
              <a:latin typeface="Univers Com 55" panose="020B0603020202020204" pitchFamily="34" charset="-18"/>
            </a:endParaRPr>
          </a:p>
        </p:txBody>
      </p:sp>
      <p:sp>
        <p:nvSpPr>
          <p:cNvPr id="15" name="Výbuch 1 14"/>
          <p:cNvSpPr/>
          <p:nvPr/>
        </p:nvSpPr>
        <p:spPr>
          <a:xfrm>
            <a:off x="7236296" y="3068960"/>
            <a:ext cx="944488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7380312" y="3356992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WHY</a:t>
            </a:r>
            <a:endParaRPr lang="en-US" sz="1200">
              <a:latin typeface="Univers Com 55" panose="020B0603020202020204" pitchFamily="34" charset="-18"/>
            </a:endParaRPr>
          </a:p>
        </p:txBody>
      </p:sp>
      <p:sp>
        <p:nvSpPr>
          <p:cNvPr id="16" name="Výbuch 1 15"/>
          <p:cNvSpPr/>
          <p:nvPr/>
        </p:nvSpPr>
        <p:spPr>
          <a:xfrm>
            <a:off x="6579840" y="3861048"/>
            <a:ext cx="1232520" cy="1224136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6876256" y="4304129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HOW</a:t>
            </a:r>
            <a:endParaRPr lang="en-US" sz="1200">
              <a:latin typeface="Univers Com 55" panose="020B0603020202020204" pitchFamily="34" charset="-18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4067944" y="1577574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4139952" y="1855857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WHAT</a:t>
            </a:r>
            <a:endParaRPr lang="en-US" sz="1200" b="1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187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128886" y="760033"/>
            <a:ext cx="7509520" cy="1224137"/>
          </a:xfrm>
        </p:spPr>
        <p:txBody>
          <a:bodyPr>
            <a:normAutofit/>
          </a:bodyPr>
          <a:lstStyle/>
          <a:p>
            <a:pPr algn="l">
              <a:lnSpc>
                <a:spcPts val="3500"/>
              </a:lnSpc>
            </a:pP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Model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specifies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knowledge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and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skills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and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training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for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dissemination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– </a:t>
            </a:r>
            <a:r>
              <a:rPr lang="cs-CZ" sz="2400" b="1" dirty="0" err="1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Chapter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5</a:t>
            </a:r>
            <a:endParaRPr lang="cs-CZ" sz="24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611560" y="1700808"/>
            <a:ext cx="8208912" cy="4536504"/>
          </a:xfrm>
        </p:spPr>
        <p:txBody>
          <a:bodyPr>
            <a:noAutofit/>
          </a:bodyPr>
          <a:lstStyle/>
          <a:p>
            <a:pPr marL="0" lvl="1"/>
            <a:r>
              <a:rPr lang="cs-CZ" sz="18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Libraries</a:t>
            </a:r>
            <a:r>
              <a:rPr lang="cs-CZ" sz="1800" b="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8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need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to </a:t>
            </a:r>
            <a:r>
              <a:rPr lang="cs-CZ" sz="18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understand</a:t>
            </a:r>
            <a:r>
              <a:rPr lang="cs-CZ" sz="1800" b="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and </a:t>
            </a:r>
            <a:r>
              <a:rPr lang="cs-CZ" sz="18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be</a:t>
            </a:r>
            <a:r>
              <a:rPr lang="cs-CZ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8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informed</a:t>
            </a:r>
            <a:r>
              <a:rPr lang="cs-CZ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en-US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about </a:t>
            </a:r>
            <a:r>
              <a:rPr lang="cs-CZ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LLP </a:t>
            </a:r>
            <a:r>
              <a:rPr lang="cs-CZ" sz="18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results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.</a:t>
            </a:r>
          </a:p>
          <a:p>
            <a:pPr marL="0" lvl="1"/>
            <a:endParaRPr lang="cs-CZ" sz="1800" b="0" dirty="0" smtClean="0">
              <a:solidFill>
                <a:schemeClr val="tx1">
                  <a:lumMod val="65000"/>
                  <a:lumOff val="3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r>
              <a:rPr lang="cs-CZ" sz="1800" dirty="0" err="1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Librarians</a:t>
            </a:r>
            <a:r>
              <a:rPr lang="cs-CZ" sz="1800" b="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8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should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use </a:t>
            </a:r>
            <a:r>
              <a:rPr lang="cs-CZ" sz="18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their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8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communication</a:t>
            </a:r>
            <a:r>
              <a:rPr lang="cs-CZ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and </a:t>
            </a:r>
            <a:r>
              <a:rPr lang="cs-CZ" sz="18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lectur</a:t>
            </a:r>
            <a:r>
              <a:rPr lang="en-US" sz="18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ing</a:t>
            </a:r>
            <a:r>
              <a:rPr lang="cs-CZ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8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skills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cs-CZ" sz="18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including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use </a:t>
            </a:r>
            <a:r>
              <a:rPr lang="cs-CZ" sz="18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of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IT, </a:t>
            </a:r>
            <a:r>
              <a:rPr lang="cs-CZ" sz="18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personal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8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motivation</a:t>
            </a:r>
            <a:r>
              <a:rPr lang="cs-CZ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and </a:t>
            </a:r>
            <a:r>
              <a:rPr lang="cs-CZ" sz="18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enthusiasm</a:t>
            </a:r>
            <a:r>
              <a:rPr lang="cs-CZ" sz="1800" dirty="0" smtClean="0">
                <a:solidFill>
                  <a:schemeClr val="tx2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.</a:t>
            </a:r>
          </a:p>
          <a:p>
            <a:pPr marL="0" lvl="1"/>
            <a:endParaRPr lang="cs-CZ" sz="1800" dirty="0" smtClean="0">
              <a:solidFill>
                <a:schemeClr val="tx2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r>
              <a:rPr lang="cs-CZ" sz="1800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LLP </a:t>
            </a:r>
            <a:r>
              <a:rPr lang="cs-CZ" sz="1800" dirty="0" err="1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organizations</a:t>
            </a:r>
            <a:r>
              <a:rPr lang="cs-CZ" sz="1800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8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should</a:t>
            </a:r>
            <a:r>
              <a:rPr lang="cs-CZ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8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provide</a:t>
            </a:r>
            <a:r>
              <a:rPr lang="cs-CZ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8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libraries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8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with</a:t>
            </a:r>
            <a:r>
              <a:rPr lang="cs-CZ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8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training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cs-CZ" sz="18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specify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8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form</a:t>
            </a:r>
            <a:r>
              <a:rPr lang="en-US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at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and </a:t>
            </a:r>
            <a:r>
              <a:rPr lang="cs-CZ" sz="18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timing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8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of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8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training</a:t>
            </a:r>
            <a:r>
              <a:rPr lang="en-US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sessions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.</a:t>
            </a:r>
          </a:p>
          <a:p>
            <a:pPr marL="0" lvl="1"/>
            <a:endParaRPr lang="cs-CZ" sz="1800" b="0" dirty="0">
              <a:solidFill>
                <a:schemeClr val="tx1">
                  <a:lumMod val="65000"/>
                  <a:lumOff val="3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r>
              <a:rPr lang="cs-CZ" sz="1800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LLP </a:t>
            </a:r>
            <a:r>
              <a:rPr lang="cs-CZ" sz="18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organizations</a:t>
            </a:r>
            <a:r>
              <a:rPr lang="cs-CZ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8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should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8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understand</a:t>
            </a:r>
            <a:r>
              <a:rPr lang="cs-CZ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en-US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the </a:t>
            </a:r>
            <a:r>
              <a:rPr lang="cs-CZ" sz="18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possibilities</a:t>
            </a:r>
            <a:r>
              <a:rPr lang="cs-CZ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8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of</a:t>
            </a:r>
            <a:r>
              <a:rPr lang="cs-CZ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8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libraries</a:t>
            </a:r>
            <a:r>
              <a:rPr lang="cs-CZ" sz="1800" dirty="0" smtClean="0">
                <a:solidFill>
                  <a:schemeClr val="tx2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.</a:t>
            </a:r>
          </a:p>
          <a:p>
            <a:pPr marL="0" lvl="1"/>
            <a:endParaRPr lang="cs-CZ" sz="1800" b="0" dirty="0">
              <a:solidFill>
                <a:schemeClr val="tx1">
                  <a:lumMod val="65000"/>
                  <a:lumOff val="3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r>
              <a:rPr lang="cs-CZ" sz="18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Both</a:t>
            </a:r>
            <a:r>
              <a:rPr lang="cs-CZ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8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actors</a:t>
            </a:r>
            <a:r>
              <a:rPr lang="cs-CZ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8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should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800" b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regularly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update and </a:t>
            </a:r>
            <a:r>
              <a:rPr lang="cs-CZ" sz="18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share</a:t>
            </a:r>
            <a:r>
              <a:rPr lang="cs-CZ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1800" dirty="0" err="1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information</a:t>
            </a:r>
            <a:r>
              <a:rPr lang="cs-CZ" sz="1800" b="0" dirty="0">
                <a:solidFill>
                  <a:schemeClr val="tx2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.</a:t>
            </a:r>
          </a:p>
          <a:p>
            <a:pPr marL="0" lvl="1"/>
            <a:endParaRPr lang="cs-CZ" sz="1800" dirty="0" smtClean="0">
              <a:solidFill>
                <a:schemeClr val="tx2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r>
              <a:rPr lang="cs-CZ" sz="1800" dirty="0" err="1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Examples</a:t>
            </a:r>
            <a:r>
              <a:rPr lang="cs-CZ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endParaRPr lang="cs-CZ" sz="1800" dirty="0">
              <a:solidFill>
                <a:srgbClr val="00B0F0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107504" y="128954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251520" y="1567825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HOW</a:t>
            </a:r>
            <a:endParaRPr lang="en-US" sz="1200" b="1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578225" y="1644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Univers Com 55" panose="020B0603020202020204" pitchFamily="34" charset="-18"/>
              <a:cs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460625" y="1644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Univers Com 55" panose="020B0603020202020204" pitchFamily="34" charset="-18"/>
              <a:cs typeface="Arial" pitchFamily="34" charset="0"/>
            </a:endParaRPr>
          </a:p>
        </p:txBody>
      </p:sp>
      <p:sp>
        <p:nvSpPr>
          <p:cNvPr id="14" name="Srdce 13"/>
          <p:cNvSpPr/>
          <p:nvPr/>
        </p:nvSpPr>
        <p:spPr>
          <a:xfrm>
            <a:off x="2708856" y="5567543"/>
            <a:ext cx="1502529" cy="1271754"/>
          </a:xfrm>
          <a:prstGeom prst="heart">
            <a:avLst/>
          </a:prstGeom>
          <a:solidFill>
            <a:srgbClr val="BC58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Univers Com 55" panose="020B0603020202020204" pitchFamily="34" charset="-18"/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2771800" y="602128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???</a:t>
            </a:r>
            <a:endParaRPr lang="en-US" b="1" dirty="0">
              <a:solidFill>
                <a:schemeClr val="bg1"/>
              </a:solidFill>
              <a:latin typeface="Univers Com 55" panose="020B0603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81867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kutivní">
  <a:themeElements>
    <a:clrScheme name="Exekutivní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kutivní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kutivní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827</TotalTime>
  <Words>1744</Words>
  <Application>Microsoft Office PowerPoint</Application>
  <PresentationFormat>On-screen Show (4:3)</PresentationFormat>
  <Paragraphs>346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Exekutivní</vt:lpstr>
      <vt:lpstr>DI-XL Model</vt:lpstr>
      <vt:lpstr>DI-XL Model</vt:lpstr>
      <vt:lpstr>DI-XL Model</vt:lpstr>
      <vt:lpstr>DI-XL Model</vt:lpstr>
      <vt:lpstr>DI-XL Model specifies project results to be disseminated – Chapter 1</vt:lpstr>
      <vt:lpstr>DI-XL Model</vt:lpstr>
      <vt:lpstr>DI-XL Model defines actors and target groups for LLP results dissemination</vt:lpstr>
      <vt:lpstr>DI-XL Model defines actors and target groups for LLP results dissemination</vt:lpstr>
      <vt:lpstr>DI-XL Model  Draft</vt:lpstr>
      <vt:lpstr>DI-XL Model suggests benefits for libraries and LLP organizations and a framework for establishing partnerships</vt:lpstr>
      <vt:lpstr>DI-XL Model</vt:lpstr>
      <vt:lpstr>DI-XL Model proposes tools and action for dissemination</vt:lpstr>
      <vt:lpstr>DI-XL Model proposes tools and action for dissemination – Chapter 4</vt:lpstr>
      <vt:lpstr>DI-XL Model proposes tools and action for dissemination – Chapter 4</vt:lpstr>
      <vt:lpstr>DI-XL Model</vt:lpstr>
      <vt:lpstr>DI-XL Model specifies knowledge and skills and training for dissemination – Chapter 5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Lenka Hvezdova</dc:creator>
  <cp:lastModifiedBy>Audrone</cp:lastModifiedBy>
  <cp:revision>133</cp:revision>
  <dcterms:created xsi:type="dcterms:W3CDTF">2013-05-14T08:11:43Z</dcterms:created>
  <dcterms:modified xsi:type="dcterms:W3CDTF">2013-10-18T20:15:26Z</dcterms:modified>
</cp:coreProperties>
</file>